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20" r:id="rId1"/>
  </p:sldMasterIdLst>
  <p:notesMasterIdLst>
    <p:notesMasterId r:id="rId53"/>
  </p:notesMasterIdLst>
  <p:sldIdLst>
    <p:sldId id="256" r:id="rId2"/>
    <p:sldId id="257" r:id="rId3"/>
    <p:sldId id="258" r:id="rId4"/>
    <p:sldId id="276" r:id="rId5"/>
    <p:sldId id="277" r:id="rId6"/>
    <p:sldId id="278" r:id="rId7"/>
    <p:sldId id="260" r:id="rId8"/>
    <p:sldId id="261" r:id="rId9"/>
    <p:sldId id="263" r:id="rId10"/>
    <p:sldId id="279" r:id="rId11"/>
    <p:sldId id="264" r:id="rId12"/>
    <p:sldId id="262" r:id="rId13"/>
    <p:sldId id="280" r:id="rId14"/>
    <p:sldId id="281" r:id="rId15"/>
    <p:sldId id="266" r:id="rId16"/>
    <p:sldId id="273" r:id="rId17"/>
    <p:sldId id="283" r:id="rId18"/>
    <p:sldId id="267" r:id="rId19"/>
    <p:sldId id="282" r:id="rId20"/>
    <p:sldId id="275" r:id="rId21"/>
    <p:sldId id="285" r:id="rId22"/>
    <p:sldId id="286" r:id="rId23"/>
    <p:sldId id="268" r:id="rId24"/>
    <p:sldId id="287" r:id="rId25"/>
    <p:sldId id="288" r:id="rId26"/>
    <p:sldId id="289" r:id="rId27"/>
    <p:sldId id="269" r:id="rId28"/>
    <p:sldId id="290" r:id="rId29"/>
    <p:sldId id="291" r:id="rId30"/>
    <p:sldId id="293" r:id="rId31"/>
    <p:sldId id="292" r:id="rId32"/>
    <p:sldId id="294" r:id="rId33"/>
    <p:sldId id="295" r:id="rId34"/>
    <p:sldId id="296" r:id="rId35"/>
    <p:sldId id="297" r:id="rId36"/>
    <p:sldId id="271" r:id="rId37"/>
    <p:sldId id="298" r:id="rId38"/>
    <p:sldId id="299" r:id="rId39"/>
    <p:sldId id="300" r:id="rId40"/>
    <p:sldId id="301" r:id="rId41"/>
    <p:sldId id="305" r:id="rId42"/>
    <p:sldId id="302" r:id="rId43"/>
    <p:sldId id="303" r:id="rId44"/>
    <p:sldId id="304" r:id="rId45"/>
    <p:sldId id="306" r:id="rId46"/>
    <p:sldId id="310" r:id="rId47"/>
    <p:sldId id="311" r:id="rId48"/>
    <p:sldId id="312" r:id="rId49"/>
    <p:sldId id="313" r:id="rId50"/>
    <p:sldId id="307" r:id="rId51"/>
    <p:sldId id="308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0F871-6A7A-462A-8701-6E4479E2C804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3C9FF-C522-41F4-B241-0D7E83B149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653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3C9FF-C522-41F4-B241-0D7E83B149F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132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Öffentlichkeit der Wahl: nicht verschließen, Bürger dürfen bei der Wahl + Auszählung zuschauen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3C9FF-C522-41F4-B241-0D7E83B149F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856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3C9FF-C522-41F4-B241-0D7E83B149F6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3572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D7A6371-2721-4C66-BE98-84FB67253842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9586919-83CF-4725-AD70-C38C56C40CE1}" type="slidenum">
              <a:rPr lang="de-DE" smtClean="0"/>
              <a:t>‹Nr.›</a:t>
            </a:fld>
            <a:endParaRPr lang="de-DE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80266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6371-2721-4C66-BE98-84FB67253842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6919-83CF-4725-AD70-C38C56C40C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8375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6371-2721-4C66-BE98-84FB67253842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6919-83CF-4725-AD70-C38C56C40C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13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6371-2721-4C66-BE98-84FB67253842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6919-83CF-4725-AD70-C38C56C40C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9264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7A6371-2721-4C66-BE98-84FB67253842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586919-83CF-4725-AD70-C38C56C40CE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09123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6371-2721-4C66-BE98-84FB67253842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6919-83CF-4725-AD70-C38C56C40C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396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6371-2721-4C66-BE98-84FB67253842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6919-83CF-4725-AD70-C38C56C40C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414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6371-2721-4C66-BE98-84FB67253842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6919-83CF-4725-AD70-C38C56C40C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61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6371-2721-4C66-BE98-84FB67253842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6919-83CF-4725-AD70-C38C56C40C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6314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7A6371-2721-4C66-BE98-84FB67253842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586919-83CF-4725-AD70-C38C56C40CE1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295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7A6371-2721-4C66-BE98-84FB67253842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586919-83CF-4725-AD70-C38C56C40CE1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290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D7A6371-2721-4C66-BE98-84FB67253842}" type="datetimeFigureOut">
              <a:rPr lang="de-DE" smtClean="0"/>
              <a:t>05.02.2025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9586919-83CF-4725-AD70-C38C56C40CE1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345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93C357-5EE8-32DD-6B38-54A219512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10930"/>
            <a:ext cx="9144000" cy="107156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de-DE" sz="5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Bundestagswahl 2025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9399BAF-FD9C-8B26-CE45-592048CEF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1708"/>
            <a:ext cx="9144000" cy="826029"/>
          </a:xfrm>
        </p:spPr>
        <p:txBody>
          <a:bodyPr>
            <a:normAutofit fontScale="92500" lnSpcReduction="10000"/>
          </a:bodyPr>
          <a:lstStyle/>
          <a:p>
            <a:r>
              <a:rPr lang="de-DE" sz="5200" b="1" dirty="0">
                <a:solidFill>
                  <a:schemeClr val="tx1"/>
                </a:solidFill>
              </a:rPr>
              <a:t>Urnenwahl</a:t>
            </a:r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A9DE5A3-F380-8E03-DA50-555C53E8C5C4}"/>
              </a:ext>
            </a:extLst>
          </p:cNvPr>
          <p:cNvSpPr txBox="1"/>
          <p:nvPr/>
        </p:nvSpPr>
        <p:spPr>
          <a:xfrm>
            <a:off x="1524000" y="113301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u="sng" dirty="0"/>
              <a:t>Schulung</a:t>
            </a:r>
            <a:endParaRPr lang="de-DE" b="1" u="sng" dirty="0"/>
          </a:p>
        </p:txBody>
      </p:sp>
    </p:spTree>
    <p:extLst>
      <p:ext uri="{BB962C8B-B14F-4D97-AF65-F5344CB8AC3E}">
        <p14:creationId xmlns:p14="http://schemas.microsoft.com/office/powerpoint/2010/main" val="3053507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7C17C46F-2FC1-4181-764D-24D605202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131" y="149838"/>
            <a:ext cx="4468366" cy="537677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F6625F1-EB6E-761B-627C-6321DA451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131" y="5517278"/>
            <a:ext cx="4468366" cy="114573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0E79A164-C728-5776-34B3-88DD9175AC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89"/>
          <a:stretch/>
        </p:blipFill>
        <p:spPr>
          <a:xfrm>
            <a:off x="6551105" y="149838"/>
            <a:ext cx="4753793" cy="5461751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7997905-4CED-CACD-65EA-2878A6F1E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1105" y="5526609"/>
            <a:ext cx="4753793" cy="12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159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14A8A-AF87-6B88-CE17-E616E4CF5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Wahlschein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D107C7E-E30B-67A5-0EC3-05038E22A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471" y="1490133"/>
            <a:ext cx="6345057" cy="468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64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16A212-100C-4B6B-661C-B79603410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Aufgabe Beisitzer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F5BA1D-9E5E-141B-781F-1A0FB3339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19465"/>
            <a:ext cx="9601200" cy="3581400"/>
          </a:xfrm>
        </p:spPr>
        <p:txBody>
          <a:bodyPr>
            <a:normAutofit/>
          </a:bodyPr>
          <a:lstStyle/>
          <a:p>
            <a:r>
              <a:rPr lang="de-DE" dirty="0"/>
              <a:t>Überprüfung und Ausgabe der Stimmzettel </a:t>
            </a:r>
            <a:r>
              <a:rPr lang="de-DE" sz="1900" dirty="0"/>
              <a:t>(Bei Fehldrucken oder sonstigen Merkmalen: Stimmzettel aussondern)</a:t>
            </a:r>
            <a:br>
              <a:rPr lang="de-DE" sz="1900" dirty="0"/>
            </a:br>
            <a:endParaRPr lang="de-DE" dirty="0"/>
          </a:p>
          <a:p>
            <a:r>
              <a:rPr lang="de-DE" dirty="0"/>
              <a:t>Bei verschriebenem Stimmzettel: einen neuen Stimmzettel aushändigen und den verschriebenen zerreißen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Hilfsperson zur Unterstützung in der Wahlkabine (Geheimhaltung der Stimmabgabe)</a:t>
            </a:r>
            <a:br>
              <a:rPr lang="de-DE" dirty="0"/>
            </a:br>
            <a:endParaRPr lang="de-DE" dirty="0"/>
          </a:p>
          <a:p>
            <a:r>
              <a:rPr lang="de-DE" dirty="0"/>
              <a:t>Unterstützung des Wahlvorstehers und Schriftführers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746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5D08AF-833B-FB12-464F-2676E7259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/>
              <a:t>Aufgabe Wahlvorsteher ab 18:00 Uhr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D2F612-FE10-37D3-E118-59FB251F9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28795"/>
            <a:ext cx="9601200" cy="4777278"/>
          </a:xfrm>
        </p:spPr>
        <p:txBody>
          <a:bodyPr/>
          <a:lstStyle/>
          <a:p>
            <a:r>
              <a:rPr lang="de-DE" dirty="0"/>
              <a:t>Um 18:00 Uhr: Ablauf der Wahlzeit bekannt geben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Bei starkem Andrang, Personen abgrenzen, die vor 18:00 Uhr und die Personen, die nach 18:00 Uhr am Wahllokal waren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Wahl für geschlossen erklären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Wahlraum für die Auszählung vorbereiten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Leere unbenutzte Stimmzettel in die Kisten packen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(Anrufen, falls weniger als 30 Wähler gewählt haben)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550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8630BE-C0D3-F89E-3F04-99C747DB4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/>
              <a:t>Aufgabe Schriftführer ab 18:00 Uhr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6D81FC-0AFC-D010-C57B-2567864A2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95067"/>
            <a:ext cx="9601200" cy="3581400"/>
          </a:xfrm>
        </p:spPr>
        <p:txBody>
          <a:bodyPr/>
          <a:lstStyle/>
          <a:p>
            <a:r>
              <a:rPr lang="de-DE" dirty="0"/>
              <a:t>Ablauf der Wahlzeit in der Niederschrift dokumentieren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br>
              <a:rPr lang="de-DE" dirty="0"/>
            </a:br>
            <a:endParaRPr lang="de-DE" dirty="0"/>
          </a:p>
          <a:p>
            <a:r>
              <a:rPr lang="de-DE" dirty="0"/>
              <a:t>Stimmabgabe von weniger als 30 Wählern: nicht betroffen ankreuzen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6F7D271-7A0A-7DE3-4B74-95D72861EA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848" r="831" b="4748"/>
          <a:stretch/>
        </p:blipFill>
        <p:spPr>
          <a:xfrm>
            <a:off x="5682161" y="2172074"/>
            <a:ext cx="6030528" cy="205074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92C9839-2A65-CB50-522D-02924A5E14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812" r="1793" b="59472"/>
          <a:stretch/>
        </p:blipFill>
        <p:spPr>
          <a:xfrm>
            <a:off x="1933273" y="4674385"/>
            <a:ext cx="6764152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5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3F1209-6003-9583-9BCE-9EC439F7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Achten auf: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33FEE2-BC25-60D6-5106-37C0E0F25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10135"/>
            <a:ext cx="9601200" cy="4842592"/>
          </a:xfrm>
        </p:spPr>
        <p:txBody>
          <a:bodyPr>
            <a:normAutofit/>
          </a:bodyPr>
          <a:lstStyle/>
          <a:p>
            <a:r>
              <a:rPr lang="de-DE" dirty="0"/>
              <a:t>Verbot jeglicher Beeinflussung der Wähler</a:t>
            </a:r>
            <a:br>
              <a:rPr lang="de-DE" dirty="0"/>
            </a:br>
            <a:endParaRPr lang="de-DE" dirty="0"/>
          </a:p>
          <a:p>
            <a:r>
              <a:rPr lang="de-DE" dirty="0"/>
              <a:t>Öffentlichkeit der Wahl</a:t>
            </a:r>
            <a:br>
              <a:rPr lang="de-DE" dirty="0"/>
            </a:br>
            <a:endParaRPr lang="de-DE" dirty="0"/>
          </a:p>
          <a:p>
            <a:r>
              <a:rPr lang="de-DE" dirty="0"/>
              <a:t>Kennzeichnung des Stimmzettels nur in der Wahlkabine (alleine, persönlich und geheim)</a:t>
            </a:r>
            <a:br>
              <a:rPr lang="de-DE" dirty="0"/>
            </a:br>
            <a:endParaRPr lang="de-DE" dirty="0"/>
          </a:p>
          <a:p>
            <a:r>
              <a:rPr lang="de-DE" dirty="0">
                <a:sym typeface="Wingdings" panose="05000000000000000000" pitchFamily="2" charset="2"/>
              </a:rPr>
              <a:t>Datenschutz bei Prüfung des Wahlrechts beachten</a:t>
            </a:r>
            <a:br>
              <a:rPr lang="de-DE" dirty="0">
                <a:sym typeface="Wingdings" panose="05000000000000000000" pitchFamily="2" charset="2"/>
              </a:rPr>
            </a:br>
            <a:endParaRPr lang="de-DE" dirty="0">
              <a:sym typeface="Wingdings" panose="05000000000000000000" pitchFamily="2" charset="2"/>
            </a:endParaRPr>
          </a:p>
          <a:p>
            <a:r>
              <a:rPr lang="de-DE" dirty="0"/>
              <a:t>Wahlberechtigter benötigt Hilfe: Beliebige Hilfsperson zur Unterstützung in der Wahlkabine oder Mitglied des Wahlvorstandes</a:t>
            </a:r>
            <a:br>
              <a:rPr lang="de-DE" dirty="0"/>
            </a:br>
            <a:endParaRPr lang="de-DE" dirty="0"/>
          </a:p>
          <a:p>
            <a:r>
              <a:rPr lang="de-DE" dirty="0"/>
              <a:t>Im Zweifel Frau Eder anrufen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807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0F77D1-A524-85DC-0B9D-1DB3274A0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5090"/>
          </a:xfrm>
        </p:spPr>
        <p:txBody>
          <a:bodyPr/>
          <a:lstStyle/>
          <a:p>
            <a:r>
              <a:rPr lang="de-DE" b="1" u="sng" dirty="0"/>
              <a:t>Problemfälle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872943-D95C-51DD-8012-817C25BBA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47462"/>
            <a:ext cx="9601200" cy="4945223"/>
          </a:xfrm>
        </p:spPr>
        <p:txBody>
          <a:bodyPr>
            <a:normAutofit lnSpcReduction="10000"/>
          </a:bodyPr>
          <a:lstStyle/>
          <a:p>
            <a:r>
              <a:rPr lang="de-DE" dirty="0"/>
              <a:t>Keine Annahme von Wahlbriefen</a:t>
            </a:r>
            <a:r>
              <a:rPr lang="de-DE" dirty="0">
                <a:sym typeface="Wingdings" panose="05000000000000000000" pitchFamily="2" charset="2"/>
              </a:rPr>
              <a:t> Wähler soll selbst in den Briefkasten der Gemeinde einwerfen </a:t>
            </a:r>
          </a:p>
          <a:p>
            <a:r>
              <a:rPr lang="de-DE" dirty="0">
                <a:sym typeface="Wingdings" panose="05000000000000000000" pitchFamily="2" charset="2"/>
              </a:rPr>
              <a:t>Stimmabgabevermerk im Wählerverzeichnis bereits vorhanden Im Wahlamt anrufen</a:t>
            </a:r>
          </a:p>
          <a:p>
            <a:r>
              <a:rPr lang="de-DE" dirty="0"/>
              <a:t>Befragung nach der Stimmabgabe außerhalb des Wahlraums ist zulässig, soweit ohne Störung, vor 18:00 Uhr: Keine Veröffentlichung der Befragungsergebnisse</a:t>
            </a:r>
          </a:p>
          <a:p>
            <a:r>
              <a:rPr lang="de-DE" dirty="0"/>
              <a:t>Fotos und Videoaufnahmen von Wählern nur außerhalb der Wahlkabine und nur mit deren Einverständnis</a:t>
            </a:r>
          </a:p>
          <a:p>
            <a:r>
              <a:rPr lang="de-DE" dirty="0"/>
              <a:t>Bei Bedenken stets Beschluss fassen und Niederschrift darüber führen</a:t>
            </a:r>
          </a:p>
          <a:p>
            <a:r>
              <a:rPr lang="de-DE" dirty="0"/>
              <a:t>Wahlbeobachter: Dürfen die Wahl beobachten, aber nicht stören </a:t>
            </a:r>
          </a:p>
          <a:p>
            <a:pPr marL="0" indent="0">
              <a:buNone/>
            </a:pPr>
            <a:r>
              <a:rPr lang="de-DE" dirty="0"/>
              <a:t>    Verbreitung von Fehlinformation </a:t>
            </a:r>
            <a:r>
              <a:rPr lang="de-DE" dirty="0">
                <a:sym typeface="Wingdings" panose="05000000000000000000" pitchFamily="2" charset="2"/>
              </a:rPr>
              <a:t> im Wahlamt anrufen</a:t>
            </a:r>
          </a:p>
          <a:p>
            <a:r>
              <a:rPr lang="de-DE" dirty="0">
                <a:sym typeface="Wingdings" panose="05000000000000000000" pitchFamily="2" charset="2"/>
              </a:rPr>
              <a:t>Beachten der „Bannmeile von 50 m“</a:t>
            </a:r>
          </a:p>
          <a:p>
            <a:r>
              <a:rPr lang="de-DE" dirty="0">
                <a:sym typeface="Wingdings" panose="05000000000000000000" pitchFamily="2" charset="2"/>
              </a:rPr>
              <a:t>Kinder in der Wahlkabine bis Grundschulalter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777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D5550-04EC-47D6-461A-5E15E7B1E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/>
              <a:t>Ergebnisermittlung ab 18:00 Uhr (Aufgaben Wahlvorsteher und Beisitzer)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50DAC6D-E106-14A2-4A34-40D31274B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463289"/>
            <a:ext cx="9601200" cy="3581400"/>
          </a:xfrm>
        </p:spPr>
        <p:txBody>
          <a:bodyPr/>
          <a:lstStyle/>
          <a:p>
            <a:r>
              <a:rPr lang="de-DE" dirty="0"/>
              <a:t>Urne öffnen und alle darin enthaltenen Stimmzettel zählen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Zählergebnis dem Schriftführer bekannt geben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Beachtung der Öffentlichkeit</a:t>
            </a:r>
          </a:p>
        </p:txBody>
      </p:sp>
    </p:spTree>
    <p:extLst>
      <p:ext uri="{BB962C8B-B14F-4D97-AF65-F5344CB8AC3E}">
        <p14:creationId xmlns:p14="http://schemas.microsoft.com/office/powerpoint/2010/main" val="115897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AD12C2-6B77-6C44-D793-E10FE7C56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/>
              <a:t>Ergebnisermittlung ab 18:00 Uhr (Aufgaben Schriftführer)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352DE0-D3DC-79CE-02CB-4095C9192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Gesamte Stimmzettel in die Wahlniederschrift eintragen a)und B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1B14F3C-A4EB-8F71-B1A9-B1866C141B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838" b="79432"/>
          <a:stretch/>
        </p:blipFill>
        <p:spPr>
          <a:xfrm>
            <a:off x="1429683" y="2632953"/>
            <a:ext cx="5334000" cy="93133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567F545-A5E4-D3BC-807B-A571FEB6E1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99" t="9092" r="3969" b="16126"/>
          <a:stretch/>
        </p:blipFill>
        <p:spPr>
          <a:xfrm>
            <a:off x="5475095" y="3564287"/>
            <a:ext cx="6265331" cy="3155422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FCE301B6-1479-BD26-0534-7B0ABABE2BCE}"/>
              </a:ext>
            </a:extLst>
          </p:cNvPr>
          <p:cNvCxnSpPr>
            <a:cxnSpLocks/>
          </p:cNvCxnSpPr>
          <p:nvPr/>
        </p:nvCxnSpPr>
        <p:spPr>
          <a:xfrm>
            <a:off x="4096683" y="5976031"/>
            <a:ext cx="150904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51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B2A9A1-0077-7943-F535-F2662FF6C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/>
              <a:t>Ergebnisermittlung ab 18:00 Uhr (Aufgaben Schriftführer)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C48E8E-B5F6-D0DF-65EA-989275BB0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Stimmabgabevermerke zählen (hier:     ) + in die Wahlniederschrift eintragen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75E6630-D21A-D18B-A9CC-90410623C8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7" b="4196"/>
          <a:stretch/>
        </p:blipFill>
        <p:spPr>
          <a:xfrm>
            <a:off x="1368417" y="2802376"/>
            <a:ext cx="5294849" cy="336982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EC50953-6BB6-E4F3-B0A7-E4907F04A3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836"/>
          <a:stretch/>
        </p:blipFill>
        <p:spPr>
          <a:xfrm>
            <a:off x="5511477" y="4815644"/>
            <a:ext cx="6391275" cy="687051"/>
          </a:xfrm>
          <a:prstGeom prst="rect">
            <a:avLst/>
          </a:prstGeom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DA2F7D81-4529-7C5F-6E79-88248C60563A}"/>
              </a:ext>
            </a:extLst>
          </p:cNvPr>
          <p:cNvCxnSpPr/>
          <p:nvPr/>
        </p:nvCxnSpPr>
        <p:spPr>
          <a:xfrm>
            <a:off x="5803555" y="2448071"/>
            <a:ext cx="93133" cy="1524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567C57D7-310C-67F9-C9C0-0F565FBE8294}"/>
              </a:ext>
            </a:extLst>
          </p:cNvPr>
          <p:cNvCxnSpPr>
            <a:cxnSpLocks/>
          </p:cNvCxnSpPr>
          <p:nvPr/>
        </p:nvCxnSpPr>
        <p:spPr>
          <a:xfrm flipV="1">
            <a:off x="5888308" y="2266750"/>
            <a:ext cx="169333" cy="34184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22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C213F5-E566-F76D-DA6B-8990EF9CE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/>
              <a:t>Aufgaben Wahlvorsteher vor 08:00 Uhr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B3A66F-A836-52EC-BA18-20450DAD3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56176"/>
            <a:ext cx="10207690" cy="432007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de-DE" dirty="0"/>
          </a:p>
          <a:p>
            <a:r>
              <a:rPr lang="de-DE" sz="8000" dirty="0"/>
              <a:t>Holt ab 07:30 Uhr die Unterlagen im Trauzimmer der Gemeinde Bad Endorf</a:t>
            </a:r>
          </a:p>
          <a:p>
            <a:pPr marL="0" indent="0">
              <a:buNone/>
            </a:pPr>
            <a:endParaRPr lang="de-DE" sz="8000" dirty="0"/>
          </a:p>
          <a:p>
            <a:r>
              <a:rPr lang="de-DE" sz="8000" dirty="0"/>
              <a:t>Die Unterlagen werden ca. 07:30 Uhr in die Außenbezirke gefahren.</a:t>
            </a:r>
          </a:p>
          <a:p>
            <a:pPr marL="0" indent="0">
              <a:buNone/>
            </a:pPr>
            <a:endParaRPr lang="de-DE" sz="8000" dirty="0"/>
          </a:p>
          <a:p>
            <a:r>
              <a:rPr lang="de-DE" sz="8000" dirty="0"/>
              <a:t>Schilder und Stimmzettelbeispiele aushängen</a:t>
            </a:r>
          </a:p>
          <a:p>
            <a:pPr marL="0" indent="0">
              <a:buNone/>
            </a:pPr>
            <a:endParaRPr lang="de-DE" sz="8000" dirty="0"/>
          </a:p>
          <a:p>
            <a:r>
              <a:rPr lang="de-DE" sz="8000" dirty="0"/>
              <a:t>Hinweis auf gesetzliche Pflichten: Unparteilichkeit und Verschwiegenheit, kurze Abstimmung mit dem Wahlvorstand</a:t>
            </a:r>
          </a:p>
          <a:p>
            <a:pPr marL="0" indent="0">
              <a:buNone/>
            </a:pPr>
            <a:endParaRPr lang="de-DE" sz="8000" dirty="0"/>
          </a:p>
          <a:p>
            <a:r>
              <a:rPr lang="de-DE" sz="8000" dirty="0"/>
              <a:t>Prüfen, ob die Wahlurne leer und unbeschädigt ist, dann verschließen und nicht mehr öffnen, Schlüssel einziehen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849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4941CF-701D-4467-7A3E-9E2BF234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Ergebnisermittlung ab 18:00 Uhr (Aufgaben Schriftführer)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38B9AE-8B7A-6453-EA14-BEBAD1D26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Wahlscheine zählen (falls vorhanden) + in die Wahlniederschrift eintragen</a:t>
            </a:r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8F84B29-0301-11AF-0585-70A78D7CC1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t="6032" r="993" b="-1"/>
          <a:stretch/>
        </p:blipFill>
        <p:spPr>
          <a:xfrm>
            <a:off x="1371600" y="2708502"/>
            <a:ext cx="6516441" cy="102930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C5D6E04-B66A-03DC-A0C8-31EAA80D6C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99" t="9092" r="3969" b="16126"/>
          <a:stretch/>
        </p:blipFill>
        <p:spPr>
          <a:xfrm>
            <a:off x="5433713" y="3702578"/>
            <a:ext cx="6265331" cy="3155422"/>
          </a:xfrm>
          <a:prstGeom prst="rect">
            <a:avLst/>
          </a:prstGeom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EC9B0224-EC79-E3F9-B86D-1E2CA5E32B8D}"/>
              </a:ext>
            </a:extLst>
          </p:cNvPr>
          <p:cNvCxnSpPr>
            <a:cxnSpLocks/>
          </p:cNvCxnSpPr>
          <p:nvPr/>
        </p:nvCxnSpPr>
        <p:spPr>
          <a:xfrm>
            <a:off x="4469363" y="6418916"/>
            <a:ext cx="10525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97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A356BF-C01D-8C6F-FC6B-296EA93F7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Ergebnisermittlung ab 18:00 Uhr (Aufgaben Schriftführer)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F2766F-2E47-8F8B-1D1E-F6822198B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b) (Ausgezählte     )</a:t>
            </a:r>
            <a:br>
              <a:rPr lang="de-DE" dirty="0"/>
            </a:br>
            <a:r>
              <a:rPr lang="de-DE" dirty="0"/>
              <a:t>+ c) (Wahlscheinwähler, falls vorhanden)</a:t>
            </a:r>
            <a:br>
              <a:rPr lang="de-DE" dirty="0"/>
            </a:br>
            <a:r>
              <a:rPr lang="de-DE" dirty="0"/>
              <a:t>zusammenzählen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126ADA3-289E-32DA-4A34-DCB1E4BEE1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280" b="6169"/>
          <a:stretch/>
        </p:blipFill>
        <p:spPr>
          <a:xfrm>
            <a:off x="5655215" y="2928973"/>
            <a:ext cx="6071078" cy="3682199"/>
          </a:xfrm>
          <a:prstGeom prst="rect">
            <a:avLst/>
          </a:prstGeom>
        </p:spPr>
      </p:pic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EBD91E7E-2C96-1456-2DFA-8C3B6A96612D}"/>
              </a:ext>
            </a:extLst>
          </p:cNvPr>
          <p:cNvCxnSpPr/>
          <p:nvPr/>
        </p:nvCxnSpPr>
        <p:spPr>
          <a:xfrm>
            <a:off x="3593990" y="2435904"/>
            <a:ext cx="93134" cy="1524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12F5EF94-300D-CBC2-F4BE-27FDB9DA2197}"/>
              </a:ext>
            </a:extLst>
          </p:cNvPr>
          <p:cNvCxnSpPr/>
          <p:nvPr/>
        </p:nvCxnSpPr>
        <p:spPr>
          <a:xfrm flipV="1">
            <a:off x="3669996" y="2286000"/>
            <a:ext cx="135467" cy="32490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76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27E545-96F3-4968-6AA5-219D211AC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Ergebnisermittlung ab 18:00 Uhr (Aufgaben Schriftführer)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3A024C-2C12-35DB-2DB8-A5AB58A3D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39345"/>
            <a:ext cx="9601200" cy="3581400"/>
          </a:xfrm>
        </p:spPr>
        <p:txBody>
          <a:bodyPr/>
          <a:lstStyle/>
          <a:p>
            <a:r>
              <a:rPr lang="de-DE" dirty="0">
                <a:sym typeface="Wingdings" panose="05000000000000000000" pitchFamily="2" charset="2"/>
              </a:rPr>
              <a:t>A1 eintragen: alle, die hätten wählen dürfen, eintragen </a:t>
            </a:r>
            <a:r>
              <a:rPr lang="de-DE" sz="2400" dirty="0">
                <a:sym typeface="Wingdings" panose="05000000000000000000" pitchFamily="2" charset="2"/>
              </a:rPr>
              <a:t>(kein „W“, kein „X“)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A2: Personen mit „W“ zusammenzählen</a:t>
            </a:r>
          </a:p>
          <a:p>
            <a:r>
              <a:rPr lang="de-DE" dirty="0">
                <a:sym typeface="Wingdings" panose="05000000000000000000" pitchFamily="2" charset="2"/>
              </a:rPr>
              <a:t>A1+A2“ = insgesamt eingetragene Wahlberechtigte</a:t>
            </a:r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761A6D2-0D8B-1084-9F28-8A9EB6D0B2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99" t="9092" r="3969" b="16126"/>
          <a:stretch/>
        </p:blipFill>
        <p:spPr>
          <a:xfrm>
            <a:off x="5861355" y="3556128"/>
            <a:ext cx="6265331" cy="315542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252CBCC-519F-0519-107C-317B50DE05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7" b="4196"/>
          <a:stretch/>
        </p:blipFill>
        <p:spPr>
          <a:xfrm>
            <a:off x="734946" y="3556128"/>
            <a:ext cx="5126409" cy="326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6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68F066-AFBF-F575-F3E7-C84BDFF25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Ergebnisermittlung ab 18:00 Uhr (Aufgabe aller)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1FF9A1-347B-3CD4-478A-19020A390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Stapelbildung </a:t>
            </a:r>
            <a:r>
              <a:rPr lang="de-DE" dirty="0">
                <a:sym typeface="Wingdings" panose="05000000000000000000" pitchFamily="2" charset="2"/>
              </a:rPr>
              <a:t> 4 Stapel</a:t>
            </a:r>
          </a:p>
          <a:p>
            <a:r>
              <a:rPr lang="de-DE" dirty="0">
                <a:sym typeface="Wingdings" panose="05000000000000000000" pitchFamily="2" charset="2"/>
              </a:rPr>
              <a:t>Stapel 1: Erst+  Zweitstimme der gleichen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                Partei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028" name="Picture 4" descr="Dualwahl.de - Für eine bessere Sperrklausel">
            <a:extLst>
              <a:ext uri="{FF2B5EF4-FFF2-40B4-BE49-F238E27FC236}">
                <a16:creationId xmlns:a16="http://schemas.microsoft.com/office/drawing/2014/main" id="{BFBE3565-E100-A3DF-A9A7-7D9202336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32" y="1428750"/>
            <a:ext cx="4052668" cy="481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ultiplikationszeichen 3">
            <a:extLst>
              <a:ext uri="{FF2B5EF4-FFF2-40B4-BE49-F238E27FC236}">
                <a16:creationId xmlns:a16="http://schemas.microsoft.com/office/drawing/2014/main" id="{C5DBF464-772C-C7B7-BA8D-DFCA779AC30A}"/>
              </a:ext>
            </a:extLst>
          </p:cNvPr>
          <p:cNvSpPr/>
          <p:nvPr/>
        </p:nvSpPr>
        <p:spPr>
          <a:xfrm>
            <a:off x="8238934" y="3544080"/>
            <a:ext cx="475861" cy="410546"/>
          </a:xfrm>
          <a:prstGeom prst="mathMultiply">
            <a:avLst>
              <a:gd name="adj1" fmla="val 9884"/>
            </a:avLst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Multiplikationszeichen 4">
            <a:extLst>
              <a:ext uri="{FF2B5EF4-FFF2-40B4-BE49-F238E27FC236}">
                <a16:creationId xmlns:a16="http://schemas.microsoft.com/office/drawing/2014/main" id="{8F379E70-6B2D-B479-6C81-A935FB110041}"/>
              </a:ext>
            </a:extLst>
          </p:cNvPr>
          <p:cNvSpPr/>
          <p:nvPr/>
        </p:nvSpPr>
        <p:spPr>
          <a:xfrm>
            <a:off x="8878078" y="3544080"/>
            <a:ext cx="475861" cy="410546"/>
          </a:xfrm>
          <a:prstGeom prst="mathMultiply">
            <a:avLst>
              <a:gd name="adj1" fmla="val 9884"/>
            </a:avLst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644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B7BC24-8FF3-7DBA-F816-5830733FE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67338"/>
            <a:ext cx="9601200" cy="3581400"/>
          </a:xfrm>
        </p:spPr>
        <p:txBody>
          <a:bodyPr/>
          <a:lstStyle/>
          <a:p>
            <a:r>
              <a:rPr lang="de-DE" dirty="0">
                <a:sym typeface="Wingdings" panose="05000000000000000000" pitchFamily="2" charset="2"/>
              </a:rPr>
              <a:t>Stapel 2: nur eine Stimme 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   oder unterschiedliche Parteien</a:t>
            </a:r>
          </a:p>
          <a:p>
            <a:endParaRPr lang="de-DE" dirty="0"/>
          </a:p>
        </p:txBody>
      </p:sp>
      <p:pic>
        <p:nvPicPr>
          <p:cNvPr id="2050" name="Picture 2" descr="Bundestagswahlen: 2 Arbeitsblätter • Lehrerfreund">
            <a:extLst>
              <a:ext uri="{FF2B5EF4-FFF2-40B4-BE49-F238E27FC236}">
                <a16:creationId xmlns:a16="http://schemas.microsoft.com/office/drawing/2014/main" id="{1C7F7C9F-B6F9-15E3-14C6-BBB081A50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033" y="1428750"/>
            <a:ext cx="4074367" cy="483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0A5BB2B-9722-0BBF-97D0-69478A8C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de-DE" b="1" u="sng" dirty="0"/>
              <a:t>Ergebnisermittlung ab 18:00 Uhr (Aufgabe aller)</a:t>
            </a:r>
            <a:endParaRPr lang="de-DE" dirty="0"/>
          </a:p>
        </p:txBody>
      </p:sp>
      <p:sp>
        <p:nvSpPr>
          <p:cNvPr id="4" name="Multiplikationszeichen 3">
            <a:extLst>
              <a:ext uri="{FF2B5EF4-FFF2-40B4-BE49-F238E27FC236}">
                <a16:creationId xmlns:a16="http://schemas.microsoft.com/office/drawing/2014/main" id="{02334DBA-AAA8-52B3-3EBF-7E3BD154D620}"/>
              </a:ext>
            </a:extLst>
          </p:cNvPr>
          <p:cNvSpPr/>
          <p:nvPr/>
        </p:nvSpPr>
        <p:spPr>
          <a:xfrm>
            <a:off x="8229602" y="4425437"/>
            <a:ext cx="475861" cy="410546"/>
          </a:xfrm>
          <a:prstGeom prst="mathMultiply">
            <a:avLst>
              <a:gd name="adj1" fmla="val 9884"/>
            </a:avLst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Multiplikationszeichen 4">
            <a:extLst>
              <a:ext uri="{FF2B5EF4-FFF2-40B4-BE49-F238E27FC236}">
                <a16:creationId xmlns:a16="http://schemas.microsoft.com/office/drawing/2014/main" id="{E6435F5A-6C97-FEC9-57E4-E2DBA67BA44F}"/>
              </a:ext>
            </a:extLst>
          </p:cNvPr>
          <p:cNvSpPr/>
          <p:nvPr/>
        </p:nvSpPr>
        <p:spPr>
          <a:xfrm>
            <a:off x="8873413" y="5311845"/>
            <a:ext cx="475861" cy="410546"/>
          </a:xfrm>
          <a:prstGeom prst="mathMultiply">
            <a:avLst>
              <a:gd name="adj1" fmla="val 9884"/>
            </a:avLst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277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6874C92-74DE-AD2A-A7A0-A59D5E30127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71600" y="2255007"/>
            <a:ext cx="1051560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Stapel 3: komplett leere Stimmzettel</a:t>
            </a:r>
          </a:p>
        </p:txBody>
      </p:sp>
      <p:pic>
        <p:nvPicPr>
          <p:cNvPr id="7" name="Picture 2" descr="Bundestagswahlen: 2 Arbeitsblätter • Lehrerfreund">
            <a:extLst>
              <a:ext uri="{FF2B5EF4-FFF2-40B4-BE49-F238E27FC236}">
                <a16:creationId xmlns:a16="http://schemas.microsoft.com/office/drawing/2014/main" id="{87A49C53-DE2E-5E65-13BE-7A1993CFE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513" y="1428750"/>
            <a:ext cx="4135887" cy="488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94BDD473-40BA-1766-63D9-45B9C96F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de-DE" b="1" u="sng" dirty="0"/>
              <a:t>Ergebnisermittlung ab 18:00 Uhr (Aufgabe aller)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205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4DD5E6-5CAA-6A13-4144-A13B3C57B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Ergebnisermittlung ab 18:00 Uhr (Aufgabe aller)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DB761D-6E6C-913B-9622-B364659DB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48676"/>
            <a:ext cx="9601200" cy="3581400"/>
          </a:xfrm>
        </p:spPr>
        <p:txBody>
          <a:bodyPr/>
          <a:lstStyle/>
          <a:p>
            <a:r>
              <a:rPr lang="de-DE" dirty="0">
                <a:sym typeface="Wingdings" panose="05000000000000000000" pitchFamily="2" charset="2"/>
              </a:rPr>
              <a:t>Stapel 4: bemalt, unterschrieben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   oder ein Kommentar geschrieben wurde</a:t>
            </a:r>
          </a:p>
          <a:p>
            <a:endParaRPr lang="de-DE" dirty="0">
              <a:sym typeface="Wingdings" panose="05000000000000000000" pitchFamily="2" charset="2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AB401AD-7478-8BE8-2B78-45B00F47A9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903" b="30379"/>
          <a:stretch/>
        </p:blipFill>
        <p:spPr>
          <a:xfrm>
            <a:off x="2094577" y="3251948"/>
            <a:ext cx="9335423" cy="321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3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D17CA-2A12-566E-8B33-3C76C2D6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Ergebnisermittlung ab 18:00 Uhr (Aufgabe aller)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28A8B8-D68B-113E-3130-C5D60E95D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43665"/>
            <a:ext cx="9601200" cy="3581400"/>
          </a:xfrm>
        </p:spPr>
        <p:txBody>
          <a:bodyPr>
            <a:normAutofit/>
          </a:bodyPr>
          <a:lstStyle/>
          <a:p>
            <a:r>
              <a:rPr lang="de-DE" dirty="0"/>
              <a:t>Stapel 1 (Erst- und Zweitstimme selbe Partei):</a:t>
            </a:r>
            <a:br>
              <a:rPr lang="de-DE" dirty="0"/>
            </a:br>
            <a:r>
              <a:rPr lang="de-DE" dirty="0"/>
              <a:t>auf Parteien aufteilen und zweimal zählen und in ZS I eingetragen</a:t>
            </a:r>
          </a:p>
          <a:p>
            <a:endParaRPr lang="de-DE" dirty="0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77B5F143-957F-08C9-2AB4-5C7A4620EB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78" b="5097"/>
          <a:stretch/>
        </p:blipFill>
        <p:spPr>
          <a:xfrm>
            <a:off x="1918617" y="3000409"/>
            <a:ext cx="2974293" cy="3816862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9DBEB8B0-9C90-C876-AD9B-621F26E7E2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2453"/>
          <a:stretch/>
        </p:blipFill>
        <p:spPr>
          <a:xfrm>
            <a:off x="7299091" y="3000409"/>
            <a:ext cx="2897563" cy="38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55C1BA-5CEC-A1FC-0613-19BBBDB32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Ergebnisermittlung ab 18:00 Uhr (Aufgabe aller)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553C29-0E58-A848-C84E-47EAE55B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47903"/>
            <a:ext cx="10515600" cy="4351338"/>
          </a:xfrm>
        </p:spPr>
        <p:txBody>
          <a:bodyPr>
            <a:normAutofit/>
          </a:bodyPr>
          <a:lstStyle/>
          <a:p>
            <a:r>
              <a:rPr lang="de-DE" dirty="0"/>
              <a:t>Stapel 3 (leere Stimmzettel): zweimal zählen und in ZS I ungültige Stimmen eintragen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A836470-C411-9EF2-C10F-E2B28750F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189191"/>
            <a:ext cx="4343400" cy="88582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49CA99D-4084-40F1-4C72-03421DCF23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808" r="33326" b="9265"/>
          <a:stretch/>
        </p:blipFill>
        <p:spPr>
          <a:xfrm>
            <a:off x="1828800" y="4487196"/>
            <a:ext cx="4343400" cy="105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9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4E8A44-03C5-75A1-23F4-DA4D634A4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Ergebnisermittlung ab 18:00 Uhr (Aufgabe aller)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A5E8E6-0F21-6A59-00CF-352653A2B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52132"/>
            <a:ext cx="9601200" cy="3581400"/>
          </a:xfrm>
        </p:spPr>
        <p:txBody>
          <a:bodyPr>
            <a:normAutofit/>
          </a:bodyPr>
          <a:lstStyle/>
          <a:p>
            <a:r>
              <a:rPr lang="de-DE" dirty="0"/>
              <a:t>Stapel 2: Erststimmen nach Parteien und nach leeren Erststimmen aufteilen</a:t>
            </a:r>
          </a:p>
          <a:p>
            <a:r>
              <a:rPr lang="de-DE" dirty="0"/>
              <a:t>Leere Erststimmen zweimal zählen und in ZS II</a:t>
            </a:r>
          </a:p>
          <a:p>
            <a:pPr marL="0" indent="0">
              <a:buNone/>
            </a:pPr>
            <a:r>
              <a:rPr lang="de-DE" dirty="0"/>
              <a:t>   ungültige Stimmen eintragen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Erststimmen, die nach Parteien aufgeteilt </a:t>
            </a:r>
          </a:p>
          <a:p>
            <a:pPr marL="0" indent="0">
              <a:buNone/>
            </a:pPr>
            <a:r>
              <a:rPr lang="de-DE" dirty="0"/>
              <a:t>   worden sind zweimal zählen und bei</a:t>
            </a:r>
          </a:p>
          <a:p>
            <a:pPr marL="0" indent="0">
              <a:buNone/>
            </a:pPr>
            <a:r>
              <a:rPr lang="de-DE" dirty="0"/>
              <a:t>   gültigen Erststimmen ZS II eintragen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4F834B7-10C7-90BF-681B-19420E43A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930" y="3510114"/>
            <a:ext cx="5057775" cy="590550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8F4CEFAC-CFFA-DB93-58A8-F1EFF28CD68B}"/>
              </a:ext>
            </a:extLst>
          </p:cNvPr>
          <p:cNvCxnSpPr>
            <a:cxnSpLocks/>
          </p:cNvCxnSpPr>
          <p:nvPr/>
        </p:nvCxnSpPr>
        <p:spPr>
          <a:xfrm>
            <a:off x="6358467" y="3005667"/>
            <a:ext cx="0" cy="6194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id="{9CF5BFFF-49AA-48A5-5CDD-2D59678BC0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4669"/>
          <a:stretch/>
        </p:blipFill>
        <p:spPr>
          <a:xfrm>
            <a:off x="6690210" y="4309532"/>
            <a:ext cx="3673543" cy="2548468"/>
          </a:xfrm>
          <a:prstGeom prst="rect">
            <a:avLst/>
          </a:prstGeom>
        </p:spPr>
      </p:pic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F2C5A911-B4EA-DA95-E267-11AAE11F044D}"/>
              </a:ext>
            </a:extLst>
          </p:cNvPr>
          <p:cNvCxnSpPr>
            <a:cxnSpLocks/>
          </p:cNvCxnSpPr>
          <p:nvPr/>
        </p:nvCxnSpPr>
        <p:spPr>
          <a:xfrm>
            <a:off x="10187700" y="3743856"/>
            <a:ext cx="0" cy="6249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9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973DDC-D864-A8AB-5B06-E4C9A60C7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51125"/>
          </a:xfrm>
        </p:spPr>
        <p:txBody>
          <a:bodyPr>
            <a:normAutofit/>
          </a:bodyPr>
          <a:lstStyle/>
          <a:p>
            <a:r>
              <a:rPr lang="de-DE" b="1" u="sng" dirty="0"/>
              <a:t>Aufgaben Schriftführer vor 08:00 Uhr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CD7F6C-CBCC-BD79-AFC5-8919596A6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38131"/>
            <a:ext cx="9601200" cy="4029269"/>
          </a:xfrm>
        </p:spPr>
        <p:txBody>
          <a:bodyPr>
            <a:normAutofit/>
          </a:bodyPr>
          <a:lstStyle/>
          <a:p>
            <a:r>
              <a:rPr lang="de-DE" dirty="0"/>
              <a:t>Eintragung der Namen des Wahlvorstandes in die Niederschrift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Kreuz setzen: ob Stimmzettel, Kopie der Wahlbekanntmachung und beigefügte Schilder ausgehängt wurden</a:t>
            </a: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F5C1910-F0C1-19FC-093A-3AA340A9BD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97" t="5052" r="2587" b="6060"/>
          <a:stretch/>
        </p:blipFill>
        <p:spPr>
          <a:xfrm>
            <a:off x="6096000" y="2219207"/>
            <a:ext cx="4295499" cy="181326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756D2BC-FBD4-F4C0-45EA-DBF702753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408325"/>
            <a:ext cx="55054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1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816A9-22AD-C43D-40AF-6A5B521CE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Ergebnisermittlung ab 18:00 Uhr (Aufgabe aller)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A24DD7-C4FF-027C-C879-8C538EE99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43665"/>
            <a:ext cx="9601200" cy="3581400"/>
          </a:xfrm>
        </p:spPr>
        <p:txBody>
          <a:bodyPr>
            <a:normAutofit/>
          </a:bodyPr>
          <a:lstStyle/>
          <a:p>
            <a:r>
              <a:rPr lang="de-DE" dirty="0"/>
              <a:t>Stapel 2: Zweitstimmen nach Parteien und nach leeren Zweitstimmen aufteilen</a:t>
            </a:r>
          </a:p>
          <a:p>
            <a:r>
              <a:rPr lang="de-DE" dirty="0"/>
              <a:t>Leere Zweitstimmen zweimal zählen und in</a:t>
            </a:r>
          </a:p>
          <a:p>
            <a:pPr marL="0" indent="0">
              <a:buNone/>
            </a:pPr>
            <a:r>
              <a:rPr lang="de-DE" dirty="0"/>
              <a:t>   ZS II ungültige Stimmen eintragen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Zweitstimmen, die nach Parteien aufgeteilt </a:t>
            </a:r>
          </a:p>
          <a:p>
            <a:pPr marL="0" indent="0">
              <a:buNone/>
            </a:pPr>
            <a:r>
              <a:rPr lang="de-DE" dirty="0"/>
              <a:t>   worden sind zweimal zählen und bei gültigen</a:t>
            </a:r>
          </a:p>
          <a:p>
            <a:pPr marL="0" indent="0">
              <a:buNone/>
            </a:pPr>
            <a:r>
              <a:rPr lang="de-DE" dirty="0"/>
              <a:t>   Zweitstimmen ZS II eintragen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43F08C4-243B-FCDB-A4BE-46310B6A7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102" y="3475852"/>
            <a:ext cx="5057775" cy="609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F2B266E-8EF7-09AB-F726-34E349773D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3874"/>
          <a:stretch/>
        </p:blipFill>
        <p:spPr>
          <a:xfrm>
            <a:off x="6683877" y="4348101"/>
            <a:ext cx="3858688" cy="2501432"/>
          </a:xfrm>
          <a:prstGeom prst="rect">
            <a:avLst/>
          </a:prstGeom>
        </p:spPr>
      </p:pic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4E7A57BB-0C3D-CB56-80FE-967BAB5CEEE2}"/>
              </a:ext>
            </a:extLst>
          </p:cNvPr>
          <p:cNvCxnSpPr>
            <a:cxnSpLocks/>
          </p:cNvCxnSpPr>
          <p:nvPr/>
        </p:nvCxnSpPr>
        <p:spPr>
          <a:xfrm>
            <a:off x="10247133" y="3746784"/>
            <a:ext cx="0" cy="7076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3AE4C857-F5DC-3DC7-4E1E-D1E894C29A67}"/>
              </a:ext>
            </a:extLst>
          </p:cNvPr>
          <p:cNvCxnSpPr>
            <a:cxnSpLocks/>
          </p:cNvCxnSpPr>
          <p:nvPr/>
        </p:nvCxnSpPr>
        <p:spPr>
          <a:xfrm>
            <a:off x="6319338" y="3014133"/>
            <a:ext cx="0" cy="5592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63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6B3704-149F-B95C-20F2-24CD591F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Ergebnisermittlung ab 18:00 Uhr (Aufgabe aller)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8AC817-1C5B-8236-BE49-0DEB9B179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52132"/>
            <a:ext cx="9601200" cy="3581400"/>
          </a:xfrm>
        </p:spPr>
        <p:txBody>
          <a:bodyPr/>
          <a:lstStyle/>
          <a:p>
            <a:r>
              <a:rPr lang="de-DE" dirty="0"/>
              <a:t>Stapel 4 (bemalt/unterschrieben/kommentiert):</a:t>
            </a:r>
            <a:br>
              <a:rPr lang="de-DE" dirty="0"/>
            </a:br>
            <a:r>
              <a:rPr lang="de-DE" dirty="0"/>
              <a:t>Auf der Rückseite mit dem Beschlussaufkleber bekleben und Beschluss darüber fassen, ob die Stimmzettel oder die Erst- bzw. Zweitstimme gültig oder ungültig sind.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E0B2487-15FD-97BA-E87F-F9DA7154C4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1427" b="52104"/>
          <a:stretch/>
        </p:blipFill>
        <p:spPr>
          <a:xfrm>
            <a:off x="3728919" y="3429000"/>
            <a:ext cx="4734162" cy="328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9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EFA342-BBB9-B264-B4D6-4CA75932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Ergebnisermittlung ab 18:00 Uhr (Aufgabe aller)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557A93-C3CB-632F-98F7-46D1052EA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60599"/>
            <a:ext cx="9601200" cy="3581400"/>
          </a:xfrm>
        </p:spPr>
        <p:txBody>
          <a:bodyPr/>
          <a:lstStyle/>
          <a:p>
            <a:r>
              <a:rPr lang="de-DE" dirty="0"/>
              <a:t>Stapel 4 (bemalt/unterschrieben/kommentiert):  Nach gültigen und ungültigen Stimmen sortieren</a:t>
            </a:r>
          </a:p>
          <a:p>
            <a:r>
              <a:rPr lang="de-DE" dirty="0"/>
              <a:t>Ungültige Stimmen zählen und in ZS III ungültige Stimmen eintragen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9687979-9FC2-04AB-6332-1406B6AFB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673" y="4076700"/>
            <a:ext cx="5610225" cy="5715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BC734E9-0826-1D34-B36D-00960423A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139" y="5236633"/>
            <a:ext cx="5619750" cy="581025"/>
          </a:xfrm>
          <a:prstGeom prst="rect">
            <a:avLst/>
          </a:prstGeom>
        </p:spPr>
      </p:pic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F9CDDC61-92A5-7AAA-C57D-5EC6EC2388F3}"/>
              </a:ext>
            </a:extLst>
          </p:cNvPr>
          <p:cNvCxnSpPr/>
          <p:nvPr/>
        </p:nvCxnSpPr>
        <p:spPr>
          <a:xfrm>
            <a:off x="7247467" y="3488267"/>
            <a:ext cx="0" cy="6519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C6EB6F58-5778-D15E-725D-BB3F57B6B88F}"/>
              </a:ext>
            </a:extLst>
          </p:cNvPr>
          <p:cNvCxnSpPr>
            <a:cxnSpLocks/>
          </p:cNvCxnSpPr>
          <p:nvPr/>
        </p:nvCxnSpPr>
        <p:spPr>
          <a:xfrm>
            <a:off x="9017000" y="4648200"/>
            <a:ext cx="0" cy="6519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13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091A0-4C2B-9BAE-FE13-84ABA1280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Ergebnisermittlung ab 18:00 Uhr (Aufgabe aller)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BA6CD9-1F14-B2EF-8561-C4C2E08C3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Stapel 4 (bemalt/unterschrieben/kommentiert):</a:t>
            </a:r>
            <a:br>
              <a:rPr lang="de-DE" dirty="0"/>
            </a:br>
            <a:r>
              <a:rPr lang="de-DE" dirty="0"/>
              <a:t>gültige </a:t>
            </a:r>
            <a:r>
              <a:rPr lang="de-DE" u="sng" dirty="0"/>
              <a:t>Erst</a:t>
            </a:r>
            <a:r>
              <a:rPr lang="de-DE" dirty="0"/>
              <a:t>stimmen auf Parteien aufteilen,</a:t>
            </a:r>
            <a:br>
              <a:rPr lang="de-DE" dirty="0"/>
            </a:br>
            <a:r>
              <a:rPr lang="de-DE" dirty="0"/>
              <a:t>zählen und zur jeweiligen Partei</a:t>
            </a:r>
            <a:br>
              <a:rPr lang="de-DE" dirty="0"/>
            </a:br>
            <a:r>
              <a:rPr lang="de-DE" dirty="0"/>
              <a:t>in ZS III eintragen</a:t>
            </a:r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F0CD3E0-E83F-FFD6-9CA2-5DAA23882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409" y="2117741"/>
            <a:ext cx="4623504" cy="4740259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86DC6B83-0DB2-C375-656A-5B1F76B83DEF}"/>
              </a:ext>
            </a:extLst>
          </p:cNvPr>
          <p:cNvCxnSpPr>
            <a:cxnSpLocks/>
          </p:cNvCxnSpPr>
          <p:nvPr/>
        </p:nvCxnSpPr>
        <p:spPr>
          <a:xfrm>
            <a:off x="11392846" y="1583264"/>
            <a:ext cx="0" cy="6434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83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BF987A-696E-0067-55F6-4C73907C1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Ergebnisermittlung ab 18:00 Uhr (Aufgabe aller)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8793A4-6DF7-F4B5-903E-6571C4B02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Stapel 4 (bemalt/unterschrieben/kommentiert):</a:t>
            </a:r>
            <a:br>
              <a:rPr lang="de-DE" dirty="0"/>
            </a:br>
            <a:r>
              <a:rPr lang="de-DE" dirty="0"/>
              <a:t>gültige </a:t>
            </a:r>
            <a:r>
              <a:rPr lang="de-DE" u="sng" dirty="0"/>
              <a:t>Zweit</a:t>
            </a:r>
            <a:r>
              <a:rPr lang="de-DE" dirty="0"/>
              <a:t>stimmen auf Parteien aufteilen,</a:t>
            </a:r>
            <a:br>
              <a:rPr lang="de-DE" dirty="0"/>
            </a:br>
            <a:r>
              <a:rPr lang="de-DE" dirty="0"/>
              <a:t>zählen und zur jeweiligen Partei in ZS III eintragen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FB8A7F9-7798-0D89-3630-B10383F1CA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81"/>
          <a:stretch/>
        </p:blipFill>
        <p:spPr>
          <a:xfrm>
            <a:off x="7274592" y="2065867"/>
            <a:ext cx="4594248" cy="4792133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3C02403E-709B-2C61-4392-69C72A89F84F}"/>
              </a:ext>
            </a:extLst>
          </p:cNvPr>
          <p:cNvCxnSpPr>
            <a:cxnSpLocks/>
          </p:cNvCxnSpPr>
          <p:nvPr/>
        </p:nvCxnSpPr>
        <p:spPr>
          <a:xfrm>
            <a:off x="11643393" y="1515533"/>
            <a:ext cx="0" cy="6561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1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CBF5A9-22D6-807D-932B-322199455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Ergebnisermittlung ab 18:00 Uhr (Aufgabe aller)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2ECC33-1F0C-0D00-6A54-E7DBF300F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Stapel 4 (bemalt/unterschrieben/kommentiert):</a:t>
            </a:r>
            <a:br>
              <a:rPr lang="de-DE" dirty="0"/>
            </a:br>
            <a:r>
              <a:rPr lang="de-DE" dirty="0"/>
              <a:t>Eintrag der fortlaufenden Nummerierung von beschlussmäßig behandelten Stimmzetteln bei Nr. 3.5 der Niederschrift eintragen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Diese Stimmzettel in einem extra Umschlag verpacken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0BCCFEB-991C-49B6-3DD9-00F07C0889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089"/>
          <a:stretch/>
        </p:blipFill>
        <p:spPr>
          <a:xfrm>
            <a:off x="1371600" y="3268133"/>
            <a:ext cx="6524625" cy="105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4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71CCEF-3E79-2135-EE8D-325E3B3D2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Ergebnisermittlung ab 18:00 Uhr (Aufgabe Schriftführer)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8BB4F4-E941-D199-AE7C-64FD2DE45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Ungültige Erstimmen horizontal zusammenzählen und in die Spalte insgesamt eintragen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Ungültige Zweitstimmen horizontal zusammenzählen und in die Spalte insgesamt eintragen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E1A37C2-412D-F09D-D24D-580AED27A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920825"/>
            <a:ext cx="6477000" cy="5524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9B00905-E6A2-6CB3-4C72-71D6CF3C7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565301"/>
            <a:ext cx="6505575" cy="533400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DC8E25B2-44BE-E5DE-4FD4-02096E2D9337}"/>
              </a:ext>
            </a:extLst>
          </p:cNvPr>
          <p:cNvCxnSpPr>
            <a:cxnSpLocks/>
          </p:cNvCxnSpPr>
          <p:nvPr/>
        </p:nvCxnSpPr>
        <p:spPr>
          <a:xfrm>
            <a:off x="5393267" y="3344333"/>
            <a:ext cx="1947333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1C178371-79F1-A91D-7A02-C2630E1A5627}"/>
              </a:ext>
            </a:extLst>
          </p:cNvPr>
          <p:cNvCxnSpPr>
            <a:cxnSpLocks/>
          </p:cNvCxnSpPr>
          <p:nvPr/>
        </p:nvCxnSpPr>
        <p:spPr>
          <a:xfrm>
            <a:off x="5410201" y="4961466"/>
            <a:ext cx="1947333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96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5C2C55-C45D-FC45-5CCE-767C3C132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277535"/>
            <a:ext cx="10016067" cy="3933295"/>
          </a:xfrm>
        </p:spPr>
        <p:txBody>
          <a:bodyPr/>
          <a:lstStyle/>
          <a:p>
            <a:r>
              <a:rPr lang="de-DE" dirty="0"/>
              <a:t>Gültige Erststimmen der Parteien horizontal zusammenzählen und in die Spalte „Insgesamt“ eintragen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D32FC5E-8831-3CCA-4F38-E0D3D1F625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" b="24597"/>
          <a:stretch/>
        </p:blipFill>
        <p:spPr>
          <a:xfrm>
            <a:off x="4335986" y="2688666"/>
            <a:ext cx="6032640" cy="4104032"/>
          </a:xfrm>
          <a:prstGeom prst="rect">
            <a:avLst/>
          </a:prstGeom>
        </p:spPr>
      </p:pic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82C18871-F420-7791-780B-5991F7911CC2}"/>
              </a:ext>
            </a:extLst>
          </p:cNvPr>
          <p:cNvCxnSpPr>
            <a:cxnSpLocks/>
          </p:cNvCxnSpPr>
          <p:nvPr/>
        </p:nvCxnSpPr>
        <p:spPr>
          <a:xfrm flipH="1">
            <a:off x="10266614" y="3239457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AF1D1ACC-3541-6FF1-F8AF-D760EF765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de-DE" b="1" u="sng" dirty="0"/>
              <a:t>Ergebnisermittlung ab 18:00 Uhr (Aufgabe Schriftführer)</a:t>
            </a: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0BD6A099-F258-270F-1357-A79CF76BC164}"/>
              </a:ext>
            </a:extLst>
          </p:cNvPr>
          <p:cNvCxnSpPr>
            <a:cxnSpLocks/>
          </p:cNvCxnSpPr>
          <p:nvPr/>
        </p:nvCxnSpPr>
        <p:spPr>
          <a:xfrm flipH="1">
            <a:off x="10290290" y="6668457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8FC18FCB-46C2-03B9-EE0D-3F568C9168A6}"/>
              </a:ext>
            </a:extLst>
          </p:cNvPr>
          <p:cNvCxnSpPr>
            <a:cxnSpLocks/>
          </p:cNvCxnSpPr>
          <p:nvPr/>
        </p:nvCxnSpPr>
        <p:spPr>
          <a:xfrm flipH="1">
            <a:off x="10281821" y="5356124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663ACA0C-2A65-50D0-F450-CFF6B6A54436}"/>
              </a:ext>
            </a:extLst>
          </p:cNvPr>
          <p:cNvCxnSpPr>
            <a:cxnSpLocks/>
          </p:cNvCxnSpPr>
          <p:nvPr/>
        </p:nvCxnSpPr>
        <p:spPr>
          <a:xfrm flipH="1">
            <a:off x="10281822" y="5601657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BB789D5F-D573-CB3D-FD57-D8D97DE5BC5D}"/>
              </a:ext>
            </a:extLst>
          </p:cNvPr>
          <p:cNvCxnSpPr>
            <a:cxnSpLocks/>
          </p:cNvCxnSpPr>
          <p:nvPr/>
        </p:nvCxnSpPr>
        <p:spPr>
          <a:xfrm flipH="1">
            <a:off x="10290289" y="5889524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C58FE917-3269-2155-2554-82C3991DFB4A}"/>
              </a:ext>
            </a:extLst>
          </p:cNvPr>
          <p:cNvCxnSpPr>
            <a:cxnSpLocks/>
          </p:cNvCxnSpPr>
          <p:nvPr/>
        </p:nvCxnSpPr>
        <p:spPr>
          <a:xfrm flipH="1">
            <a:off x="10292014" y="6135057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DBF2E6A4-0156-7FDD-556C-67DA333FF11F}"/>
              </a:ext>
            </a:extLst>
          </p:cNvPr>
          <p:cNvCxnSpPr>
            <a:cxnSpLocks/>
          </p:cNvCxnSpPr>
          <p:nvPr/>
        </p:nvCxnSpPr>
        <p:spPr>
          <a:xfrm flipH="1">
            <a:off x="10292014" y="6389057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79C4D021-43EE-C827-FBFD-BC4F158F9DBE}"/>
              </a:ext>
            </a:extLst>
          </p:cNvPr>
          <p:cNvCxnSpPr>
            <a:cxnSpLocks/>
          </p:cNvCxnSpPr>
          <p:nvPr/>
        </p:nvCxnSpPr>
        <p:spPr>
          <a:xfrm flipH="1">
            <a:off x="10281819" y="4560257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30511521-543E-8848-1176-904722D9D8AC}"/>
              </a:ext>
            </a:extLst>
          </p:cNvPr>
          <p:cNvCxnSpPr>
            <a:cxnSpLocks/>
          </p:cNvCxnSpPr>
          <p:nvPr/>
        </p:nvCxnSpPr>
        <p:spPr>
          <a:xfrm flipH="1">
            <a:off x="10290289" y="4822724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189C9F88-ED74-EEA1-5709-2955B9E89269}"/>
              </a:ext>
            </a:extLst>
          </p:cNvPr>
          <p:cNvCxnSpPr>
            <a:cxnSpLocks/>
          </p:cNvCxnSpPr>
          <p:nvPr/>
        </p:nvCxnSpPr>
        <p:spPr>
          <a:xfrm flipH="1">
            <a:off x="10281820" y="5093657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4EB4DF01-6D5B-5B00-926F-DBA35F0EAAA9}"/>
              </a:ext>
            </a:extLst>
          </p:cNvPr>
          <p:cNvCxnSpPr>
            <a:cxnSpLocks/>
          </p:cNvCxnSpPr>
          <p:nvPr/>
        </p:nvCxnSpPr>
        <p:spPr>
          <a:xfrm flipH="1">
            <a:off x="10263163" y="4001457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52D3A85F-4768-C9B0-85B4-B9509FEF7162}"/>
              </a:ext>
            </a:extLst>
          </p:cNvPr>
          <p:cNvCxnSpPr>
            <a:cxnSpLocks/>
          </p:cNvCxnSpPr>
          <p:nvPr/>
        </p:nvCxnSpPr>
        <p:spPr>
          <a:xfrm flipH="1">
            <a:off x="10281818" y="4297789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3C312646-0DA3-2E52-FA37-C0C71629A6C0}"/>
              </a:ext>
            </a:extLst>
          </p:cNvPr>
          <p:cNvCxnSpPr>
            <a:cxnSpLocks/>
          </p:cNvCxnSpPr>
          <p:nvPr/>
        </p:nvCxnSpPr>
        <p:spPr>
          <a:xfrm flipH="1">
            <a:off x="10281818" y="3510390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723A2D55-35C3-6D5B-3479-8BF351EF5B39}"/>
              </a:ext>
            </a:extLst>
          </p:cNvPr>
          <p:cNvCxnSpPr>
            <a:cxnSpLocks/>
          </p:cNvCxnSpPr>
          <p:nvPr/>
        </p:nvCxnSpPr>
        <p:spPr>
          <a:xfrm flipH="1">
            <a:off x="10263163" y="3755924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40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BEC142-3FF4-8752-3B1A-3AE5D8271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Ergebnisermittlung ab 18:00 Uhr (Aufgabe Schriftführer)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3E299B-72D6-DB7C-3801-6DE1CAAFE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Spalte insgesamt (alle Parteien) vertikal zusammenzählen</a:t>
            </a:r>
          </a:p>
          <a:p>
            <a:pPr marL="0" indent="0">
              <a:buNone/>
            </a:pPr>
            <a:r>
              <a:rPr lang="de-DE" dirty="0"/>
              <a:t>   und in „Gültige Erststimmen insgesamt“ eintragen</a:t>
            </a:r>
          </a:p>
          <a:p>
            <a:r>
              <a:rPr lang="de-DE" dirty="0"/>
              <a:t>Nachkontrolle, ob die Stimmen (ungültig+ gültig) mit</a:t>
            </a:r>
          </a:p>
          <a:p>
            <a:pPr marL="0" indent="0">
              <a:buNone/>
            </a:pPr>
            <a:r>
              <a:rPr lang="de-DE" dirty="0"/>
              <a:t>   den gesamten Wählern (Buchstabe a) / B ) übereinstimmt</a:t>
            </a:r>
          </a:p>
          <a:p>
            <a:r>
              <a:rPr lang="de-DE" dirty="0"/>
              <a:t>Stimmt es überein: Schnellmeldung ausfüllen und der </a:t>
            </a:r>
          </a:p>
          <a:p>
            <a:pPr marL="0" indent="0">
              <a:buNone/>
            </a:pPr>
            <a:r>
              <a:rPr lang="de-DE" dirty="0"/>
              <a:t>   Gemeinde übermitteln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C028499-79A5-2286-0DB2-26A2AB7777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504"/>
          <a:stretch/>
        </p:blipFill>
        <p:spPr>
          <a:xfrm>
            <a:off x="10659293" y="1168400"/>
            <a:ext cx="703385" cy="473525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BEC1829-94DD-ED20-5047-F107F1E23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333" y="5901492"/>
            <a:ext cx="6477000" cy="285750"/>
          </a:xfrm>
          <a:prstGeom prst="rect">
            <a:avLst/>
          </a:prstGeom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410446D8-0D15-D409-8563-1C2AE7241CA1}"/>
              </a:ext>
            </a:extLst>
          </p:cNvPr>
          <p:cNvCxnSpPr>
            <a:cxnSpLocks/>
          </p:cNvCxnSpPr>
          <p:nvPr/>
        </p:nvCxnSpPr>
        <p:spPr>
          <a:xfrm>
            <a:off x="11068483" y="1642369"/>
            <a:ext cx="0" cy="4428232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32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C71183-6B65-2F41-C8FD-E9678FCCE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377214"/>
            <a:ext cx="10741241" cy="5919511"/>
          </a:xfrm>
        </p:spPr>
        <p:txBody>
          <a:bodyPr/>
          <a:lstStyle/>
          <a:p>
            <a:r>
              <a:rPr lang="de-DE" dirty="0"/>
              <a:t>Gültige Zweitstimmen der Parteien horizontal zusammenzählen und in die Spalte</a:t>
            </a:r>
            <a:br>
              <a:rPr lang="de-DE" dirty="0"/>
            </a:br>
            <a:r>
              <a:rPr lang="de-DE" dirty="0"/>
              <a:t>„Insgesamt“ eintragen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0BB583B-52B5-832D-0914-6C12CDF6A9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1396"/>
          <a:stretch/>
        </p:blipFill>
        <p:spPr>
          <a:xfrm>
            <a:off x="4286140" y="2794000"/>
            <a:ext cx="6163124" cy="361526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DFD3DAE-ACAE-56B2-11F8-8F93723AB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de-DE" b="1" u="sng" dirty="0"/>
              <a:t>Ergebnisermittlung ab 18:00 Uhr (Aufgabe Schriftführer)</a:t>
            </a:r>
            <a:endParaRPr lang="de-DE" dirty="0"/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524ECCF0-E01D-DE4C-3E05-DBC03117F8F7}"/>
              </a:ext>
            </a:extLst>
          </p:cNvPr>
          <p:cNvCxnSpPr>
            <a:cxnSpLocks/>
          </p:cNvCxnSpPr>
          <p:nvPr/>
        </p:nvCxnSpPr>
        <p:spPr>
          <a:xfrm flipH="1">
            <a:off x="10359748" y="4611057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0ACBD80E-B4C5-403C-6DC0-87BC20202585}"/>
              </a:ext>
            </a:extLst>
          </p:cNvPr>
          <p:cNvCxnSpPr>
            <a:cxnSpLocks/>
          </p:cNvCxnSpPr>
          <p:nvPr/>
        </p:nvCxnSpPr>
        <p:spPr>
          <a:xfrm flipH="1">
            <a:off x="10347829" y="3315657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47AE2074-46C2-2740-29B0-D49765C83FD7}"/>
              </a:ext>
            </a:extLst>
          </p:cNvPr>
          <p:cNvCxnSpPr>
            <a:cxnSpLocks/>
          </p:cNvCxnSpPr>
          <p:nvPr/>
        </p:nvCxnSpPr>
        <p:spPr>
          <a:xfrm flipH="1">
            <a:off x="10359748" y="4924324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DE023303-C715-3402-AD6B-00FDA22B4C2F}"/>
              </a:ext>
            </a:extLst>
          </p:cNvPr>
          <p:cNvCxnSpPr>
            <a:cxnSpLocks/>
          </p:cNvCxnSpPr>
          <p:nvPr/>
        </p:nvCxnSpPr>
        <p:spPr>
          <a:xfrm flipH="1">
            <a:off x="10347829" y="5186790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787007D2-8479-ABB5-046D-E3BBA85F1380}"/>
              </a:ext>
            </a:extLst>
          </p:cNvPr>
          <p:cNvCxnSpPr>
            <a:cxnSpLocks/>
          </p:cNvCxnSpPr>
          <p:nvPr/>
        </p:nvCxnSpPr>
        <p:spPr>
          <a:xfrm flipH="1">
            <a:off x="10347829" y="5432324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A575DB93-13EC-1F37-692C-3284133ACE37}"/>
              </a:ext>
            </a:extLst>
          </p:cNvPr>
          <p:cNvCxnSpPr>
            <a:cxnSpLocks/>
          </p:cNvCxnSpPr>
          <p:nvPr/>
        </p:nvCxnSpPr>
        <p:spPr>
          <a:xfrm flipH="1">
            <a:off x="10347829" y="5694791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C6164EB8-3D3D-FCA1-467F-6AC0CC456CD5}"/>
              </a:ext>
            </a:extLst>
          </p:cNvPr>
          <p:cNvCxnSpPr>
            <a:cxnSpLocks/>
          </p:cNvCxnSpPr>
          <p:nvPr/>
        </p:nvCxnSpPr>
        <p:spPr>
          <a:xfrm flipH="1">
            <a:off x="10347829" y="5999590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05CCB409-8696-1627-91BB-93075BC55AAD}"/>
              </a:ext>
            </a:extLst>
          </p:cNvPr>
          <p:cNvCxnSpPr>
            <a:cxnSpLocks/>
          </p:cNvCxnSpPr>
          <p:nvPr/>
        </p:nvCxnSpPr>
        <p:spPr>
          <a:xfrm flipH="1">
            <a:off x="10347829" y="6253590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ECF2308D-40C6-A5DD-54A8-16D2DDD8C344}"/>
              </a:ext>
            </a:extLst>
          </p:cNvPr>
          <p:cNvCxnSpPr>
            <a:cxnSpLocks/>
          </p:cNvCxnSpPr>
          <p:nvPr/>
        </p:nvCxnSpPr>
        <p:spPr>
          <a:xfrm flipH="1">
            <a:off x="10347829" y="3586590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E56A19E0-8569-F1AD-701B-17F107BCDB1A}"/>
              </a:ext>
            </a:extLst>
          </p:cNvPr>
          <p:cNvCxnSpPr>
            <a:cxnSpLocks/>
          </p:cNvCxnSpPr>
          <p:nvPr/>
        </p:nvCxnSpPr>
        <p:spPr>
          <a:xfrm flipH="1">
            <a:off x="10347829" y="3823657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AADCB719-2A91-9A28-506B-B334F43F532C}"/>
              </a:ext>
            </a:extLst>
          </p:cNvPr>
          <p:cNvCxnSpPr>
            <a:cxnSpLocks/>
          </p:cNvCxnSpPr>
          <p:nvPr/>
        </p:nvCxnSpPr>
        <p:spPr>
          <a:xfrm flipH="1">
            <a:off x="10347829" y="4128457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127A357F-058E-F216-732D-E5E51984F86D}"/>
              </a:ext>
            </a:extLst>
          </p:cNvPr>
          <p:cNvCxnSpPr>
            <a:cxnSpLocks/>
          </p:cNvCxnSpPr>
          <p:nvPr/>
        </p:nvCxnSpPr>
        <p:spPr>
          <a:xfrm flipH="1">
            <a:off x="10359748" y="4373990"/>
            <a:ext cx="680785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3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EFD707-2477-170D-F870-443B1F404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/>
              <a:t>Aufgaben Schriftführer vor 8:00 Uhr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B17CC7-0AE2-BCFC-62A5-524B55B65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60377"/>
            <a:ext cx="9601200" cy="3581400"/>
          </a:xfrm>
        </p:spPr>
        <p:txBody>
          <a:bodyPr/>
          <a:lstStyle/>
          <a:p>
            <a:r>
              <a:rPr lang="de-DE" dirty="0"/>
              <a:t>Zählung der Tische mit Sichtblenden und anschließender Eintragung in die Wahlniederschrift</a:t>
            </a:r>
          </a:p>
          <a:p>
            <a:r>
              <a:rPr lang="de-DE" dirty="0"/>
              <a:t>Zählung der Wahlurnen und anschließender Eintragung</a:t>
            </a:r>
          </a:p>
          <a:p>
            <a:r>
              <a:rPr lang="de-DE" dirty="0"/>
              <a:t>Kreuz setzen, dass die Wahlurnen versiegelt und verschlossen worden sind</a:t>
            </a:r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BF6138F-87C0-C9CA-17C9-ACA7EC256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5" y="3429000"/>
            <a:ext cx="6572250" cy="280987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7E5CA33-85C5-9648-6E68-AE95225A10D9}"/>
              </a:ext>
            </a:extLst>
          </p:cNvPr>
          <p:cNvSpPr txBox="1"/>
          <p:nvPr/>
        </p:nvSpPr>
        <p:spPr>
          <a:xfrm>
            <a:off x="9223504" y="4224636"/>
            <a:ext cx="22760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/>
              <a:t>„Wahlkabinen“ und</a:t>
            </a:r>
            <a:br>
              <a:rPr lang="de-DE" dirty="0"/>
            </a:br>
            <a:r>
              <a:rPr lang="de-DE" dirty="0"/>
              <a:t>„Nebenräume“ sind</a:t>
            </a:r>
            <a:br>
              <a:rPr lang="de-DE" dirty="0"/>
            </a:br>
            <a:r>
              <a:rPr lang="de-DE" u="sng" dirty="0"/>
              <a:t>nicht</a:t>
            </a:r>
            <a:r>
              <a:rPr lang="de-DE" dirty="0"/>
              <a:t> vorhanden!</a:t>
            </a:r>
          </a:p>
        </p:txBody>
      </p:sp>
    </p:spTree>
    <p:extLst>
      <p:ext uri="{BB962C8B-B14F-4D97-AF65-F5344CB8AC3E}">
        <p14:creationId xmlns:p14="http://schemas.microsoft.com/office/powerpoint/2010/main" val="423174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6EFCAE-9FE1-B0D8-7333-8F8D706A3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Ergebnisermittlung ab 18:00 Uhr (Aufgabe Schriftführer)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8A1F2C-C0C8-487E-758E-D3C30E064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Spalte insgesamt (alle Parteien) vertikal zusammenzählen</a:t>
            </a:r>
          </a:p>
          <a:p>
            <a:pPr marL="0" indent="0">
              <a:buNone/>
            </a:pPr>
            <a:r>
              <a:rPr lang="de-DE" dirty="0"/>
              <a:t>   und in „Gültige Zweitstimmen insgesamt“ eintragen</a:t>
            </a:r>
          </a:p>
          <a:p>
            <a:r>
              <a:rPr lang="de-DE" dirty="0"/>
              <a:t>Nachkontrolle, ob die Stimmen (ungültig + gültig) mit</a:t>
            </a:r>
          </a:p>
          <a:p>
            <a:pPr marL="0" indent="0">
              <a:buNone/>
            </a:pPr>
            <a:r>
              <a:rPr lang="de-DE" dirty="0"/>
              <a:t>   den gesamten Wählern ( a) / B )übereinstimmt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239C4F-642B-7626-53B0-68B81C96B8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250"/>
          <a:stretch/>
        </p:blipFill>
        <p:spPr>
          <a:xfrm>
            <a:off x="10775673" y="1219200"/>
            <a:ext cx="601467" cy="474659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C6C1288-847D-E8A3-C4D4-CA2688CE5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482" y="5970655"/>
            <a:ext cx="6486525" cy="314325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93CA8F23-883E-1112-2F23-B10BD1A90834}"/>
              </a:ext>
            </a:extLst>
          </p:cNvPr>
          <p:cNvCxnSpPr>
            <a:cxnSpLocks/>
          </p:cNvCxnSpPr>
          <p:nvPr/>
        </p:nvCxnSpPr>
        <p:spPr>
          <a:xfrm>
            <a:off x="11098647" y="1701806"/>
            <a:ext cx="0" cy="4372505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88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A3DDEB-DC79-0E45-DC57-78B21FB13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Ergebnisermittlung ab 18:00 Uhr (Aufgabe Schriftführer)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C4EB31-30AB-0FF8-ED92-90ED4EABC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319868"/>
            <a:ext cx="9601200" cy="3581400"/>
          </a:xfrm>
        </p:spPr>
        <p:txBody>
          <a:bodyPr>
            <a:normAutofit lnSpcReduction="10000"/>
          </a:bodyPr>
          <a:lstStyle/>
          <a:p>
            <a:r>
              <a:rPr lang="de-DE" dirty="0"/>
              <a:t>Stimmt es überein, Schnellmeldung ausfüllen, der Gemeinde übermitteln und dies auf der Niederschrift vermerken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Schnellmeldung im Zimmer E. 02 abgeben</a:t>
            </a:r>
          </a:p>
          <a:p>
            <a:pPr marL="0" indent="0">
              <a:buNone/>
            </a:pPr>
            <a:r>
              <a:rPr lang="de-DE" dirty="0"/>
              <a:t>      bzw. Außenbezirke </a:t>
            </a:r>
            <a:r>
              <a:rPr lang="de-DE" dirty="0">
                <a:sym typeface="Wingdings" panose="05000000000000000000" pitchFamily="2" charset="2"/>
              </a:rPr>
              <a:t> anrufen</a:t>
            </a:r>
            <a:endParaRPr lang="de-DE" dirty="0"/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1EACDD3-A36A-9B1D-10FB-A05A1355D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85" y="2914120"/>
            <a:ext cx="667702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7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6CB5D-3E58-F800-BFBD-6BCF91E41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/>
              <a:t>Abschluss der Wahlergebnisfeststellung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D8A5E68-F818-FF4B-E336-188F2A5A2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Falls besondere Vorkommnisse bei der Ergebnisfeststellung aufgetreten sind, Niederschrift der besonderen Vorkommnisse ausfüllen und auf der Niederschrift vermerken</a:t>
            </a:r>
          </a:p>
          <a:p>
            <a:r>
              <a:rPr lang="de-DE" dirty="0"/>
              <a:t>Waren keine besonderen Vorkommnisse zu verzeichnen</a:t>
            </a:r>
            <a:r>
              <a:rPr lang="de-DE" dirty="0">
                <a:sym typeface="Wingdings" panose="05000000000000000000" pitchFamily="2" charset="2"/>
              </a:rPr>
              <a:t> auf der Niederschrift „waren nicht zu verzeichnen“ ankreuzen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C8F6E39-A5E8-6D91-06A6-557DC716F4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370" r="2260" b="6768"/>
          <a:stretch/>
        </p:blipFill>
        <p:spPr>
          <a:xfrm>
            <a:off x="1371600" y="4085167"/>
            <a:ext cx="6730985" cy="261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2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66AF8E-7A9E-BCA8-4123-E78FC37AF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Erneute Zählung (falls notwendig)</a:t>
            </a:r>
            <a:r>
              <a:rPr lang="de-DE" dirty="0"/>
              <a:t>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B189CD-E8C5-8DB2-38EF-3C471DFA3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Falls es vom Wahlvorstand</a:t>
            </a:r>
          </a:p>
          <a:p>
            <a:pPr marL="0" indent="0">
              <a:buNone/>
            </a:pPr>
            <a:r>
              <a:rPr lang="de-DE" dirty="0"/>
              <a:t>   (/ Wahlleitung) verlangt wird,</a:t>
            </a:r>
          </a:p>
          <a:p>
            <a:pPr marL="0" indent="0">
              <a:buNone/>
            </a:pPr>
            <a:r>
              <a:rPr lang="de-DE" dirty="0"/>
              <a:t>   dies auf der Niederschrift</a:t>
            </a:r>
          </a:p>
          <a:p>
            <a:pPr marL="0" indent="0">
              <a:buNone/>
            </a:pPr>
            <a:r>
              <a:rPr lang="de-DE" dirty="0"/>
              <a:t>   vermerken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Falls nicht: „nicht beantragt“</a:t>
            </a:r>
          </a:p>
          <a:p>
            <a:pPr marL="0" indent="0">
              <a:buNone/>
            </a:pPr>
            <a:r>
              <a:rPr lang="de-DE" dirty="0"/>
              <a:t>   ankreuzen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0C0B53F-3B51-EBDF-4D2D-7CD480BDED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0" t="2688" r="3105" b="3440"/>
          <a:stretch/>
        </p:blipFill>
        <p:spPr>
          <a:xfrm>
            <a:off x="4936067" y="1917659"/>
            <a:ext cx="6036733" cy="463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8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488D38-70E6-70EA-77FD-5233F3A84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/>
              <a:t>Unterschrift des Wahlvorstandes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5ABF69C-86CA-3FB7-5F21-FD80A35D9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2062" y="2286000"/>
            <a:ext cx="6600276" cy="3581400"/>
          </a:xfrm>
        </p:spPr>
      </p:pic>
    </p:spTree>
    <p:extLst>
      <p:ext uri="{BB962C8B-B14F-4D97-AF65-F5344CB8AC3E}">
        <p14:creationId xmlns:p14="http://schemas.microsoft.com/office/powerpoint/2010/main" val="5427466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5986B-3095-9A15-6DA3-687B165BC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Bündelung der Pakete</a:t>
            </a:r>
            <a:r>
              <a:rPr lang="de-DE" dirty="0"/>
              <a:t>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D58EA1-29E7-EE04-FD18-838E105CF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84396"/>
            <a:ext cx="9601200" cy="4495800"/>
          </a:xfrm>
        </p:spPr>
        <p:txBody>
          <a:bodyPr>
            <a:normAutofit/>
          </a:bodyPr>
          <a:lstStyle/>
          <a:p>
            <a:r>
              <a:rPr lang="de-DE" dirty="0"/>
              <a:t>Ein Paket mit beschlussmäßig behandelten</a:t>
            </a:r>
            <a:br>
              <a:rPr lang="de-DE" dirty="0"/>
            </a:br>
            <a:r>
              <a:rPr lang="de-DE" dirty="0"/>
              <a:t>Stimmzetteln</a:t>
            </a:r>
            <a:br>
              <a:rPr lang="de-DE" dirty="0"/>
            </a:br>
            <a:endParaRPr lang="de-DE" dirty="0"/>
          </a:p>
          <a:p>
            <a:r>
              <a:rPr lang="de-DE" dirty="0"/>
              <a:t>Ein Paket mit beschlussmäßig behandelten</a:t>
            </a:r>
            <a:br>
              <a:rPr lang="de-DE" dirty="0"/>
            </a:br>
            <a:r>
              <a:rPr lang="de-DE" dirty="0"/>
              <a:t>Wahlscheinen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Ein Paket mit der bzw. den Niederschriften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Ein Paket mit dem Verzeichnis/ Aufzählung für</a:t>
            </a:r>
            <a:br>
              <a:rPr lang="de-DE" dirty="0"/>
            </a:br>
            <a:r>
              <a:rPr lang="de-DE" dirty="0"/>
              <a:t>ungültig erklärte Wahlscheine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 alle Pakete versiegeln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3316DE2-49F8-F127-DBFF-596D607AA3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1616"/>
          <a:stretch/>
        </p:blipFill>
        <p:spPr>
          <a:xfrm>
            <a:off x="7684538" y="580993"/>
            <a:ext cx="4298395" cy="627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EF8ECAC6-DBF5-7997-F0A0-6833E780FDEA}"/>
              </a:ext>
            </a:extLst>
          </p:cNvPr>
          <p:cNvSpPr txBox="1"/>
          <p:nvPr/>
        </p:nvSpPr>
        <p:spPr>
          <a:xfrm>
            <a:off x="1379255" y="2171700"/>
            <a:ext cx="902802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Franklin Gothic Book" panose="020B0503020102020204" pitchFamily="34" charset="0"/>
              <a:buChar char="■"/>
            </a:pPr>
            <a:r>
              <a:rPr lang="de-DE" sz="2000" dirty="0">
                <a:solidFill>
                  <a:schemeClr val="tx2"/>
                </a:solidFill>
              </a:rPr>
              <a:t>Ein Paket mit unbenutzten Stimmzetteln</a:t>
            </a:r>
            <a:br>
              <a:rPr lang="de-DE" sz="2000" dirty="0">
                <a:solidFill>
                  <a:schemeClr val="tx2"/>
                </a:solidFill>
              </a:rPr>
            </a:br>
            <a:endParaRPr lang="de-DE" sz="20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0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0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2000" dirty="0">
              <a:solidFill>
                <a:schemeClr val="tx2"/>
              </a:solidFill>
            </a:endParaRPr>
          </a:p>
          <a:p>
            <a:pPr marL="342900" indent="-342900">
              <a:buFont typeface="Franklin Gothic Book" panose="020B0503020102020204" pitchFamily="34" charset="0"/>
              <a:buChar char="■"/>
            </a:pPr>
            <a:r>
              <a:rPr lang="de-DE" sz="2000" dirty="0">
                <a:solidFill>
                  <a:schemeClr val="tx2"/>
                </a:solidFill>
              </a:rPr>
              <a:t>Ein Paket mit gültigen Stimmzetteln</a:t>
            </a:r>
            <a:br>
              <a:rPr lang="de-DE" sz="2000" dirty="0">
                <a:solidFill>
                  <a:schemeClr val="tx2"/>
                </a:solidFill>
              </a:rPr>
            </a:br>
            <a:r>
              <a:rPr lang="de-DE" sz="2000" dirty="0">
                <a:solidFill>
                  <a:schemeClr val="tx2"/>
                </a:solidFill>
              </a:rPr>
              <a:t>ohne Anlass zu Bedenken, auf denen die</a:t>
            </a:r>
            <a:br>
              <a:rPr lang="de-DE" sz="2000" dirty="0">
                <a:solidFill>
                  <a:schemeClr val="tx2"/>
                </a:solidFill>
              </a:rPr>
            </a:br>
            <a:r>
              <a:rPr lang="de-DE" sz="2000" dirty="0">
                <a:solidFill>
                  <a:schemeClr val="tx2"/>
                </a:solidFill>
              </a:rPr>
              <a:t>Erst- und Zweitstimme oder nur die</a:t>
            </a:r>
            <a:br>
              <a:rPr lang="de-DE" sz="2000" dirty="0">
                <a:solidFill>
                  <a:schemeClr val="tx2"/>
                </a:solidFill>
              </a:rPr>
            </a:br>
            <a:r>
              <a:rPr lang="de-DE" sz="2000" dirty="0">
                <a:solidFill>
                  <a:schemeClr val="tx2"/>
                </a:solidFill>
              </a:rPr>
              <a:t>Erststimme abgegeben wurde</a:t>
            </a:r>
          </a:p>
          <a:p>
            <a:r>
              <a:rPr lang="de-DE" sz="2000" dirty="0">
                <a:solidFill>
                  <a:schemeClr val="tx2"/>
                </a:solidFill>
              </a:rPr>
              <a:t>     - geordnet nach Wahlkreisbewerbern –</a:t>
            </a:r>
            <a:br>
              <a:rPr lang="de-DE" sz="2000" dirty="0">
                <a:solidFill>
                  <a:schemeClr val="tx2"/>
                </a:solidFill>
              </a:rPr>
            </a:br>
            <a:endParaRPr lang="de-DE" sz="2000" dirty="0">
              <a:solidFill>
                <a:schemeClr val="tx2"/>
              </a:solidFill>
            </a:endParaRPr>
          </a:p>
          <a:p>
            <a:r>
              <a:rPr lang="de-DE" sz="2000" dirty="0"/>
              <a:t>     </a:t>
            </a:r>
            <a:r>
              <a:rPr lang="de-DE" sz="2000" dirty="0">
                <a:sym typeface="Wingdings" panose="05000000000000000000" pitchFamily="2" charset="2"/>
              </a:rPr>
              <a:t>Pakete versiegeln</a:t>
            </a:r>
            <a:endParaRPr lang="de-DE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1B3F2EF-D1C3-6AFF-9E89-6E5FB53C77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1521" b="52362"/>
          <a:stretch/>
        </p:blipFill>
        <p:spPr>
          <a:xfrm>
            <a:off x="6752085" y="733189"/>
            <a:ext cx="3682999" cy="255201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E7571D9-8DDB-404D-A762-822C0C384A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034" t="1" r="39" b="49998"/>
          <a:stretch/>
        </p:blipFill>
        <p:spPr>
          <a:xfrm>
            <a:off x="6214370" y="3276733"/>
            <a:ext cx="4758430" cy="3429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B64FD7E-1667-7059-6A03-CD30714DA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de-DE" b="1" u="sng" dirty="0"/>
              <a:t>Bündelung der Pakete</a:t>
            </a:r>
            <a:r>
              <a:rPr lang="de-D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2629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E901F9E-A5D4-2540-52AE-1A955847C91B}"/>
              </a:ext>
            </a:extLst>
          </p:cNvPr>
          <p:cNvSpPr txBox="1"/>
          <p:nvPr/>
        </p:nvSpPr>
        <p:spPr>
          <a:xfrm>
            <a:off x="1380067" y="2176879"/>
            <a:ext cx="5080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Franklin Gothic Book" panose="020B0503020102020204" pitchFamily="34" charset="0"/>
              <a:buChar char="■"/>
            </a:pPr>
            <a:r>
              <a:rPr lang="de-DE" sz="2000" dirty="0"/>
              <a:t>Gültige Stimmzettel ohne Anlass zu Bedenken, auf denen nur die Zweitstimme abgegeben wurde</a:t>
            </a:r>
            <a:br>
              <a:rPr lang="de-DE" sz="2000" dirty="0"/>
            </a:br>
            <a:r>
              <a:rPr lang="de-DE" sz="2000" dirty="0"/>
              <a:t> - geordnet nach Wahlvorschlägen –</a:t>
            </a:r>
            <a:br>
              <a:rPr lang="de-DE" sz="2000" dirty="0"/>
            </a:br>
            <a:endParaRPr lang="de-DE" sz="2000" dirty="0"/>
          </a:p>
          <a:p>
            <a:r>
              <a:rPr lang="de-DE" sz="2000" dirty="0">
                <a:sym typeface="Wingdings" panose="05000000000000000000" pitchFamily="2" charset="2"/>
              </a:rPr>
              <a:t>      Paket versiegeln</a:t>
            </a:r>
          </a:p>
          <a:p>
            <a:pPr marL="285750" indent="-285750">
              <a:buFont typeface="Franklin Gothic Book" panose="020B0503020102020204" pitchFamily="34" charset="0"/>
              <a:buChar char="■"/>
            </a:pPr>
            <a:endParaRPr lang="de-DE" sz="2000" dirty="0">
              <a:sym typeface="Wingdings" panose="05000000000000000000" pitchFamily="2" charset="2"/>
            </a:endParaRPr>
          </a:p>
          <a:p>
            <a:endParaRPr lang="de-DE" sz="2000" dirty="0">
              <a:sym typeface="Wingdings" panose="05000000000000000000" pitchFamily="2" charset="2"/>
            </a:endParaRPr>
          </a:p>
          <a:p>
            <a:pPr marL="285750" indent="-285750">
              <a:buFont typeface="Franklin Gothic Book" panose="020B0503020102020204" pitchFamily="34" charset="0"/>
              <a:buChar char="■"/>
            </a:pPr>
            <a:endParaRPr lang="de-DE" sz="2000" dirty="0">
              <a:sym typeface="Wingdings" panose="05000000000000000000" pitchFamily="2" charset="2"/>
            </a:endParaRPr>
          </a:p>
          <a:p>
            <a:pPr marL="285750" indent="-285750">
              <a:buFont typeface="Franklin Gothic Book" panose="020B0503020102020204" pitchFamily="34" charset="0"/>
              <a:buChar char="■"/>
            </a:pPr>
            <a:r>
              <a:rPr lang="de-DE" sz="2000" dirty="0"/>
              <a:t>Ungekennzeichnete (leer abgegebene) Stimmzettel</a:t>
            </a:r>
            <a:br>
              <a:rPr lang="de-DE" sz="2000" dirty="0"/>
            </a:br>
            <a:br>
              <a:rPr lang="de-DE" sz="2000" dirty="0"/>
            </a:br>
            <a:r>
              <a:rPr lang="de-DE" sz="2000" dirty="0">
                <a:sym typeface="Wingdings" panose="05000000000000000000" pitchFamily="2" charset="2"/>
              </a:rPr>
              <a:t>Paket versiegeln</a:t>
            </a:r>
            <a:endParaRPr lang="de-DE" sz="2000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A1CD9AE-98A5-4F8D-4EE4-5A6E68D5A4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" t="52299" r="51247" b="-2"/>
          <a:stretch/>
        </p:blipFill>
        <p:spPr>
          <a:xfrm>
            <a:off x="6807117" y="737216"/>
            <a:ext cx="4291943" cy="296176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7CB48F0-46AB-E9DB-1C1B-4D5D5A6636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208" t="52299" r="312" b="-2"/>
          <a:stretch/>
        </p:blipFill>
        <p:spPr>
          <a:xfrm>
            <a:off x="5914472" y="3698979"/>
            <a:ext cx="4740676" cy="3159021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095A6E0A-B902-FBA5-B521-7BB1DA30C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de-DE" b="1" u="sng" dirty="0"/>
              <a:t>Bündelung der Pakete</a:t>
            </a:r>
            <a:r>
              <a:rPr lang="de-D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1767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F829A4C-5E50-4D6A-F150-A8911E57559F}"/>
              </a:ext>
            </a:extLst>
          </p:cNvPr>
          <p:cNvSpPr txBox="1"/>
          <p:nvPr/>
        </p:nvSpPr>
        <p:spPr>
          <a:xfrm>
            <a:off x="1397001" y="2180167"/>
            <a:ext cx="4546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Franklin Gothic Book" panose="020B0503020102020204" pitchFamily="34" charset="0"/>
              <a:buChar char="■"/>
            </a:pPr>
            <a:r>
              <a:rPr lang="de-DE" sz="2000" dirty="0"/>
              <a:t>Eingenommene Wahlscheine soweit nicht beschlussmäßig behandelt</a:t>
            </a:r>
            <a:br>
              <a:rPr lang="de-DE" sz="2000" dirty="0"/>
            </a:br>
            <a:br>
              <a:rPr lang="de-DE" sz="2000" dirty="0"/>
            </a:br>
            <a:r>
              <a:rPr lang="de-DE" sz="2000" dirty="0">
                <a:sym typeface="Wingdings" panose="05000000000000000000" pitchFamily="2" charset="2"/>
              </a:rPr>
              <a:t>Paket versiegeln</a:t>
            </a:r>
          </a:p>
          <a:p>
            <a:pPr marL="342900" indent="-342900">
              <a:buFont typeface="Franklin Gothic Book" panose="020B0503020102020204" pitchFamily="34" charset="0"/>
              <a:buChar char="■"/>
            </a:pPr>
            <a:endParaRPr lang="de-DE" sz="2000" dirty="0">
              <a:sym typeface="Wingdings" panose="05000000000000000000" pitchFamily="2" charset="2"/>
            </a:endParaRPr>
          </a:p>
          <a:p>
            <a:pPr marL="342900" indent="-342900">
              <a:buFont typeface="Franklin Gothic Book" panose="020B0503020102020204" pitchFamily="34" charset="0"/>
              <a:buChar char="■"/>
            </a:pPr>
            <a:endParaRPr lang="de-DE" sz="2000" dirty="0">
              <a:sym typeface="Wingdings" panose="05000000000000000000" pitchFamily="2" charset="2"/>
            </a:endParaRPr>
          </a:p>
          <a:p>
            <a:pPr marL="342900" indent="-342900">
              <a:buFont typeface="Franklin Gothic Book" panose="020B0503020102020204" pitchFamily="34" charset="0"/>
              <a:buChar char="■"/>
            </a:pPr>
            <a:endParaRPr lang="de-DE" sz="2000" dirty="0">
              <a:sym typeface="Wingdings" panose="05000000000000000000" pitchFamily="2" charset="2"/>
            </a:endParaRPr>
          </a:p>
          <a:p>
            <a:pPr marL="342900" indent="-342900">
              <a:buFont typeface="Franklin Gothic Book" panose="020B0503020102020204" pitchFamily="34" charset="0"/>
              <a:buChar char="■"/>
            </a:pPr>
            <a:r>
              <a:rPr lang="de-DE" sz="2000" dirty="0"/>
              <a:t>Eingenommene Wahlbenachrichtigung</a:t>
            </a:r>
            <a:br>
              <a:rPr lang="de-DE" sz="2000" dirty="0"/>
            </a:br>
            <a:br>
              <a:rPr lang="de-DE" sz="2000" dirty="0"/>
            </a:br>
            <a:r>
              <a:rPr lang="de-DE" sz="2000" dirty="0">
                <a:sym typeface="Wingdings" panose="05000000000000000000" pitchFamily="2" charset="2"/>
              </a:rPr>
              <a:t> Paket versiegeln</a:t>
            </a:r>
            <a:endParaRPr lang="de-DE" sz="2000" dirty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B7DB385-83EF-CB84-AC1F-178BC56E39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0000" b="48997"/>
          <a:stretch/>
        </p:blipFill>
        <p:spPr>
          <a:xfrm>
            <a:off x="6812255" y="755565"/>
            <a:ext cx="4440011" cy="319890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E9F19E7-4A45-FC48-1BA4-10DAE17C77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00" t="1" r="140" b="50000"/>
          <a:stretch/>
        </p:blipFill>
        <p:spPr>
          <a:xfrm>
            <a:off x="4599045" y="3722843"/>
            <a:ext cx="4426421" cy="3135157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E43D2178-63CE-4B01-5E45-F87AC3EAD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de-DE" b="1" u="sng" dirty="0"/>
              <a:t>Bündelung der Pakete</a:t>
            </a:r>
            <a:r>
              <a:rPr lang="de-D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7147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DE3203-E095-7F19-C345-4447041CF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/>
              <a:t>Beispiel für die Siegel für die Pakete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83E48F0-3784-7EBE-4056-CAFFB83E7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437" y="2999321"/>
            <a:ext cx="366712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92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FBFADB-49FD-5139-E7BD-A143A7C5B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/>
              <a:t>Aufgaben Schriftführer vor 08:00 Uhr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0D1569-2774-2B1A-52DA-8C0ACF293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50272"/>
            <a:ext cx="9601200" cy="3581400"/>
          </a:xfrm>
        </p:spPr>
        <p:txBody>
          <a:bodyPr/>
          <a:lstStyle/>
          <a:p>
            <a:r>
              <a:rPr lang="de-DE" dirty="0"/>
              <a:t>Kreuz setzen, ob ein Verzeichnis über nachträglich ausgestellte Wahlscheine vorgelegt worden war und ob das Wählerverzeichnis berichtigt wurde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A556707-1E38-184A-A5B1-C5CCCC41C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473" y="2585525"/>
            <a:ext cx="5282748" cy="322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3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F0477C-2EA8-897E-0388-2AEA20F6B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Übergabe der Wahlunterlagen ans Wahlamt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A83EFA-6B32-190D-14F2-BF37B53BD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1" y="2260599"/>
            <a:ext cx="9601200" cy="4064000"/>
          </a:xfrm>
        </p:spPr>
        <p:txBody>
          <a:bodyPr>
            <a:normAutofit fontScale="92500" lnSpcReduction="20000"/>
          </a:bodyPr>
          <a:lstStyle/>
          <a:p>
            <a:r>
              <a:rPr lang="de-DE" sz="2200" dirty="0"/>
              <a:t>Schriftführer + Wahlvorsteher bringen alle verpackten Pakete zur Gemeinde</a:t>
            </a:r>
          </a:p>
          <a:p>
            <a:endParaRPr lang="de-DE" sz="2600" dirty="0"/>
          </a:p>
          <a:p>
            <a:r>
              <a:rPr lang="de-DE" sz="2400" dirty="0"/>
              <a:t>Eintragung, wann die</a:t>
            </a:r>
            <a:br>
              <a:rPr lang="de-DE" sz="2400" dirty="0"/>
            </a:br>
            <a:r>
              <a:rPr lang="de-DE" sz="2400" dirty="0"/>
              <a:t>Wahlunterlagen an</a:t>
            </a:r>
            <a:br>
              <a:rPr lang="de-DE" sz="2400" dirty="0"/>
            </a:br>
            <a:r>
              <a:rPr lang="de-DE" sz="2400" dirty="0"/>
              <a:t>Gemeinde übergeben</a:t>
            </a:r>
            <a:br>
              <a:rPr lang="de-DE" sz="2400" dirty="0"/>
            </a:br>
            <a:r>
              <a:rPr lang="de-DE" sz="2400" dirty="0"/>
              <a:t>worden sind</a:t>
            </a:r>
          </a:p>
          <a:p>
            <a:endParaRPr lang="de-DE" sz="1600" dirty="0"/>
          </a:p>
          <a:p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r>
              <a:rPr lang="de-DE" sz="2200" dirty="0"/>
              <a:t>Unterschrift des</a:t>
            </a:r>
            <a:br>
              <a:rPr lang="de-DE" sz="2200" dirty="0"/>
            </a:br>
            <a:r>
              <a:rPr lang="de-DE" sz="2200" dirty="0"/>
              <a:t>Wahlvorstehers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48A52AD-5318-F9F6-4D7A-83724EA50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161" y="3135048"/>
            <a:ext cx="7153275" cy="310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8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F95C07-B748-2D19-8321-B2AF889B1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/>
              <a:t>Übergabe der Wahlunterlagen	ans Wahlamt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CCC81B-D8EC-D6D2-3CAD-477846EFA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1" y="2209797"/>
            <a:ext cx="9601200" cy="3581400"/>
          </a:xfrm>
        </p:spPr>
        <p:txBody>
          <a:bodyPr/>
          <a:lstStyle/>
          <a:p>
            <a:r>
              <a:rPr lang="de-DE" dirty="0"/>
              <a:t>Alle zusammengepackten Wahlunterlagen im Trauungszimmer abstellen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Beschlussmäßig gefassten Stimmzettel, sowie Niederschrift im Zimmer </a:t>
            </a:r>
            <a:br>
              <a:rPr lang="de-DE" dirty="0"/>
            </a:br>
            <a:r>
              <a:rPr lang="de-DE" dirty="0"/>
              <a:t>E. 01  oder  E. 09   abgeben</a:t>
            </a:r>
            <a:br>
              <a:rPr lang="de-DE" dirty="0"/>
            </a:br>
            <a:endParaRPr lang="de-DE" dirty="0"/>
          </a:p>
          <a:p>
            <a:r>
              <a:rPr lang="de-DE" dirty="0"/>
              <a:t>Entlassung aus der Pflicht erst nach Frau Eders ausdrücklicher Zustimmung</a:t>
            </a:r>
          </a:p>
        </p:txBody>
      </p:sp>
    </p:spTree>
    <p:extLst>
      <p:ext uri="{BB962C8B-B14F-4D97-AF65-F5344CB8AC3E}">
        <p14:creationId xmlns:p14="http://schemas.microsoft.com/office/powerpoint/2010/main" val="132997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02E0A9-D4D8-1ECF-3344-565EEF58D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/>
              <a:t>Aufgaben Schriftführer vor 08:00 Uhr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CA1D95-374A-84A2-8FF4-A9F3FA69C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63479"/>
            <a:ext cx="9601200" cy="3581400"/>
          </a:xfrm>
        </p:spPr>
        <p:txBody>
          <a:bodyPr/>
          <a:lstStyle/>
          <a:p>
            <a:r>
              <a:rPr lang="de-DE" dirty="0">
                <a:sym typeface="Wingdings" panose="05000000000000000000" pitchFamily="2" charset="2"/>
              </a:rPr>
              <a:t>Kreuz setzen bei „kein beweglicher Wahlvorstand“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CEF2F53-343F-BC29-BC9A-A5090655E2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50" r="3419" b="1351"/>
          <a:stretch/>
        </p:blipFill>
        <p:spPr>
          <a:xfrm>
            <a:off x="4139678" y="2171700"/>
            <a:ext cx="6064516" cy="368918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2652C9C-C5C3-7511-2080-F0A8A2A45F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50" t="15627" r="2580"/>
          <a:stretch/>
        </p:blipFill>
        <p:spPr>
          <a:xfrm>
            <a:off x="1452462" y="5186524"/>
            <a:ext cx="5844465" cy="113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9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790D1B-D999-49FF-E554-A22E5623C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u="sng" dirty="0"/>
              <a:t>Aufgaben Wahlvorsteher ab 08:00 Uhr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D4D59D-463A-B859-C2D8-35F59E182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75447"/>
            <a:ext cx="9601200" cy="4982553"/>
          </a:xfrm>
        </p:spPr>
        <p:txBody>
          <a:bodyPr>
            <a:normAutofit fontScale="92500" lnSpcReduction="10000"/>
          </a:bodyPr>
          <a:lstStyle/>
          <a:p>
            <a:r>
              <a:rPr lang="de-DE" sz="2100" u="sng" dirty="0"/>
              <a:t>Grundsätzlich:</a:t>
            </a:r>
          </a:p>
          <a:p>
            <a:pPr marL="0" indent="0">
              <a:buNone/>
            </a:pPr>
            <a:r>
              <a:rPr lang="de-DE" sz="2100" dirty="0"/>
              <a:t>    Einschreiten bei verbotener Wahlwerbung</a:t>
            </a:r>
          </a:p>
          <a:p>
            <a:pPr marL="0" indent="0">
              <a:buNone/>
            </a:pPr>
            <a:r>
              <a:rPr lang="de-DE" sz="2100" dirty="0"/>
              <a:t>    Regelung des Zugangs zum Wahlraum bei starkem Andrang</a:t>
            </a:r>
          </a:p>
          <a:p>
            <a:pPr marL="0" indent="0">
              <a:buNone/>
            </a:pPr>
            <a:r>
              <a:rPr lang="de-DE" sz="2100" dirty="0"/>
              <a:t>    Sicherstellung der Einzelbenutzung der Wahlkabinen, Ausnahme: Hilfsperson</a:t>
            </a:r>
          </a:p>
          <a:p>
            <a:pPr marL="0" indent="0">
              <a:buNone/>
            </a:pPr>
            <a:r>
              <a:rPr lang="de-DE" sz="2100" dirty="0"/>
              <a:t>    Verweis von Störern aus dem Wahlraum, vorher: Gelegenheit zur Stimmabgabe</a:t>
            </a:r>
          </a:p>
          <a:p>
            <a:pPr marL="0" indent="0">
              <a:buNone/>
            </a:pPr>
            <a:r>
              <a:rPr lang="de-DE" sz="2100" dirty="0"/>
              <a:t>    Unterbindung/Unterlassung von Wahlbeeinflussung</a:t>
            </a:r>
          </a:p>
          <a:p>
            <a:r>
              <a:rPr lang="de-DE" sz="2100" dirty="0"/>
              <a:t>Wahlbenachrichtigung zeigen lassen und einbehalten</a:t>
            </a:r>
          </a:p>
          <a:p>
            <a:r>
              <a:rPr lang="de-DE" sz="2100" dirty="0"/>
              <a:t>Falls keine Wahlbenachrichtigung vorhanden ist reicht auch der Personalausweis</a:t>
            </a:r>
            <a:r>
              <a:rPr lang="de-DE" sz="2100" dirty="0">
                <a:solidFill>
                  <a:srgbClr val="FF0000"/>
                </a:solidFill>
              </a:rPr>
              <a:t> </a:t>
            </a:r>
            <a:r>
              <a:rPr lang="de-DE" sz="2100" dirty="0"/>
              <a:t>bei einem Wahlvorstand aus</a:t>
            </a:r>
          </a:p>
          <a:p>
            <a:r>
              <a:rPr lang="de-DE" sz="2100" dirty="0"/>
              <a:t>Wahlschein zeigen lassen</a:t>
            </a:r>
          </a:p>
          <a:p>
            <a:r>
              <a:rPr lang="de-DE" sz="2100" dirty="0" err="1"/>
              <a:t>Einwurfschlitz</a:t>
            </a:r>
            <a:r>
              <a:rPr lang="de-DE" sz="2100" dirty="0"/>
              <a:t> der Urne freigeben</a:t>
            </a:r>
          </a:p>
          <a:p>
            <a:r>
              <a:rPr lang="de-DE" sz="2100" dirty="0"/>
              <a:t>(Frau Eder kontaktieren, falls davon ausgegangen werden muss, dass bis Ende der Wahlzeit weniger als 30 Wähler wählen werden)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416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DE46D4-509A-A449-8CE7-1AA7F2FEB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10077061" cy="1485900"/>
          </a:xfrm>
        </p:spPr>
        <p:txBody>
          <a:bodyPr>
            <a:normAutofit/>
          </a:bodyPr>
          <a:lstStyle/>
          <a:p>
            <a:r>
              <a:rPr lang="de-DE" b="1" u="sng" dirty="0"/>
              <a:t>Aufgaben der Schriftführer ab 08:00 Uhr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912FCD-131C-4A8F-0C75-4E5C70C2D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763488"/>
            <a:ext cx="9601200" cy="4907900"/>
          </a:xfrm>
        </p:spPr>
        <p:txBody>
          <a:bodyPr>
            <a:norm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Eintragung des Beginns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der Stimmabgabe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Vermerk der Stimmabgabe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in entsprechender Zeile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im Wählerverzeichnis bzw.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auf dem Wahlschein</a:t>
            </a: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29F6363-3240-DFAF-E06F-954C60DF28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521" r="2166" b="8812"/>
          <a:stretch/>
        </p:blipFill>
        <p:spPr>
          <a:xfrm>
            <a:off x="4440453" y="1845429"/>
            <a:ext cx="6579001" cy="65694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115CBFD-97DA-E18F-571C-15F2F1EEA8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7" b="4196"/>
          <a:stretch/>
        </p:blipFill>
        <p:spPr>
          <a:xfrm>
            <a:off x="4728145" y="2387272"/>
            <a:ext cx="6912295" cy="439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B84EC5-E553-DB4F-683B-EA07BA84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9834465" cy="1485900"/>
          </a:xfrm>
        </p:spPr>
        <p:txBody>
          <a:bodyPr>
            <a:normAutofit/>
          </a:bodyPr>
          <a:lstStyle/>
          <a:p>
            <a:r>
              <a:rPr lang="de-DE" b="1" u="sng" dirty="0"/>
              <a:t>Aufgaben der Schriftführer ab 08:00 Uhr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6F6405-982A-912E-7266-205DDE441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787588"/>
            <a:ext cx="9601200" cy="3581400"/>
          </a:xfrm>
        </p:spPr>
        <p:txBody>
          <a:bodyPr/>
          <a:lstStyle/>
          <a:p>
            <a:r>
              <a:rPr lang="de-DE" dirty="0">
                <a:sym typeface="Wingdings" panose="05000000000000000000" pitchFamily="2" charset="2"/>
              </a:rPr>
              <a:t>Bei Wahlscheinwähler: Verzeichnis der für ungültig erklärten Wahlscheine prüfen</a:t>
            </a:r>
            <a:br>
              <a:rPr lang="de-DE" dirty="0">
                <a:sym typeface="Wingdings" panose="05000000000000000000" pitchFamily="2" charset="2"/>
              </a:rPr>
            </a:b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Falls Namen nicht gefunden werden, bitte am Ende der Liste nachschauen, falls da auch nicht gefunden  Anrufen</a:t>
            </a:r>
            <a:br>
              <a:rPr lang="de-DE" dirty="0">
                <a:sym typeface="Wingdings" panose="05000000000000000000" pitchFamily="2" charset="2"/>
              </a:rPr>
            </a:b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 Eintragung der besonderen Vorfälle während der Wahlhandlung in die Niederschrift über besonderen Vorfall + Vermerk Wahlniederschrift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8BAB30B-4A5A-F1DF-C480-07541C9B28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98" b="4279"/>
          <a:stretch/>
        </p:blipFill>
        <p:spPr>
          <a:xfrm>
            <a:off x="4267199" y="4146089"/>
            <a:ext cx="6705600" cy="244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1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usschnitt">
  <a:themeElements>
    <a:clrScheme name="Ausschnitt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Ausschnitt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schnitt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Ausschnitt</Template>
  <TotalTime>0</TotalTime>
  <Words>1769</Words>
  <Application>Microsoft Office PowerPoint</Application>
  <PresentationFormat>Breitbild</PresentationFormat>
  <Paragraphs>248</Paragraphs>
  <Slides>51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51</vt:i4>
      </vt:variant>
    </vt:vector>
  </HeadingPairs>
  <TitlesOfParts>
    <vt:vector size="56" baseType="lpstr">
      <vt:lpstr>Arial</vt:lpstr>
      <vt:lpstr>Calibri</vt:lpstr>
      <vt:lpstr>Franklin Gothic Book</vt:lpstr>
      <vt:lpstr>Wingdings</vt:lpstr>
      <vt:lpstr>Ausschnitt</vt:lpstr>
      <vt:lpstr>Bundestagswahl 2025</vt:lpstr>
      <vt:lpstr>Aufgaben Wahlvorsteher vor 08:00 Uhr</vt:lpstr>
      <vt:lpstr>Aufgaben Schriftführer vor 08:00 Uhr</vt:lpstr>
      <vt:lpstr>Aufgaben Schriftführer vor 8:00 Uhr</vt:lpstr>
      <vt:lpstr>Aufgaben Schriftführer vor 08:00 Uhr</vt:lpstr>
      <vt:lpstr>Aufgaben Schriftführer vor 08:00 Uhr</vt:lpstr>
      <vt:lpstr>Aufgaben Wahlvorsteher ab 08:00 Uhr</vt:lpstr>
      <vt:lpstr>Aufgaben der Schriftführer ab 08:00 Uhr</vt:lpstr>
      <vt:lpstr>Aufgaben der Schriftführer ab 08:00 Uhr</vt:lpstr>
      <vt:lpstr>PowerPoint-Präsentation</vt:lpstr>
      <vt:lpstr>Wahlschein</vt:lpstr>
      <vt:lpstr>Aufgabe Beisitzer</vt:lpstr>
      <vt:lpstr>Aufgabe Wahlvorsteher ab 18:00 Uhr</vt:lpstr>
      <vt:lpstr>Aufgabe Schriftführer ab 18:00 Uhr</vt:lpstr>
      <vt:lpstr>Achten auf:</vt:lpstr>
      <vt:lpstr>Problemfälle</vt:lpstr>
      <vt:lpstr>Ergebnisermittlung ab 18:00 Uhr (Aufgaben Wahlvorsteher und Beisitzer)</vt:lpstr>
      <vt:lpstr>Ergebnisermittlung ab 18:00 Uhr (Aufgaben Schriftführer)</vt:lpstr>
      <vt:lpstr>Ergebnisermittlung ab 18:00 Uhr (Aufgaben Schriftführer)</vt:lpstr>
      <vt:lpstr>Ergebnisermittlung ab 18:00 Uhr (Aufgaben Schriftführer)</vt:lpstr>
      <vt:lpstr>Ergebnisermittlung ab 18:00 Uhr (Aufgaben Schriftführer)</vt:lpstr>
      <vt:lpstr>Ergebnisermittlung ab 18:00 Uhr (Aufgaben Schriftführer)</vt:lpstr>
      <vt:lpstr>Ergebnisermittlung ab 18:00 Uhr (Aufgabe aller)</vt:lpstr>
      <vt:lpstr>Ergebnisermittlung ab 18:00 Uhr (Aufgabe aller)</vt:lpstr>
      <vt:lpstr>Ergebnisermittlung ab 18:00 Uhr (Aufgabe aller)</vt:lpstr>
      <vt:lpstr>Ergebnisermittlung ab 18:00 Uhr (Aufgabe aller)</vt:lpstr>
      <vt:lpstr>Ergebnisermittlung ab 18:00 Uhr (Aufgabe aller)</vt:lpstr>
      <vt:lpstr>Ergebnisermittlung ab 18:00 Uhr (Aufgabe aller)</vt:lpstr>
      <vt:lpstr>Ergebnisermittlung ab 18:00 Uhr (Aufgabe aller)</vt:lpstr>
      <vt:lpstr>Ergebnisermittlung ab 18:00 Uhr (Aufgabe aller)</vt:lpstr>
      <vt:lpstr>Ergebnisermittlung ab 18:00 Uhr (Aufgabe aller)</vt:lpstr>
      <vt:lpstr>Ergebnisermittlung ab 18:00 Uhr (Aufgabe aller)</vt:lpstr>
      <vt:lpstr>Ergebnisermittlung ab 18:00 Uhr (Aufgabe aller)</vt:lpstr>
      <vt:lpstr>Ergebnisermittlung ab 18:00 Uhr (Aufgabe aller)</vt:lpstr>
      <vt:lpstr>Ergebnisermittlung ab 18:00 Uhr (Aufgabe aller)</vt:lpstr>
      <vt:lpstr>Ergebnisermittlung ab 18:00 Uhr (Aufgabe Schriftführer)</vt:lpstr>
      <vt:lpstr>Ergebnisermittlung ab 18:00 Uhr (Aufgabe Schriftführer)</vt:lpstr>
      <vt:lpstr>Ergebnisermittlung ab 18:00 Uhr (Aufgabe Schriftführer)</vt:lpstr>
      <vt:lpstr>Ergebnisermittlung ab 18:00 Uhr (Aufgabe Schriftführer)</vt:lpstr>
      <vt:lpstr>Ergebnisermittlung ab 18:00 Uhr (Aufgabe Schriftführer)</vt:lpstr>
      <vt:lpstr>Ergebnisermittlung ab 18:00 Uhr (Aufgabe Schriftführer)</vt:lpstr>
      <vt:lpstr>Abschluss der Wahlergebnisfeststellung</vt:lpstr>
      <vt:lpstr>Erneute Zählung (falls notwendig) </vt:lpstr>
      <vt:lpstr>Unterschrift des Wahlvorstandes</vt:lpstr>
      <vt:lpstr>Bündelung der Pakete </vt:lpstr>
      <vt:lpstr>Bündelung der Pakete </vt:lpstr>
      <vt:lpstr>Bündelung der Pakete </vt:lpstr>
      <vt:lpstr>Bündelung der Pakete </vt:lpstr>
      <vt:lpstr>Beispiel für die Siegel für die Pakete</vt:lpstr>
      <vt:lpstr>Übergabe der Wahlunterlagen ans Wahlamt</vt:lpstr>
      <vt:lpstr>Übergabe der Wahlunterlagen ans Wahlamt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Christine Eder | Markt Bad Endorf</dc:creator>
  <cp:lastModifiedBy>Spruck</cp:lastModifiedBy>
  <cp:revision>52</cp:revision>
  <dcterms:created xsi:type="dcterms:W3CDTF">2025-01-14T13:50:51Z</dcterms:created>
  <dcterms:modified xsi:type="dcterms:W3CDTF">2025-02-05T15:08:02Z</dcterms:modified>
</cp:coreProperties>
</file>